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6" r:id="rId3"/>
    <p:sldId id="284" r:id="rId4"/>
    <p:sldId id="267" r:id="rId5"/>
    <p:sldId id="285" r:id="rId6"/>
    <p:sldId id="286" r:id="rId7"/>
    <p:sldId id="270" r:id="rId8"/>
    <p:sldId id="262" r:id="rId9"/>
    <p:sldId id="271" r:id="rId10"/>
    <p:sldId id="288" r:id="rId11"/>
    <p:sldId id="289" r:id="rId12"/>
    <p:sldId id="277" r:id="rId13"/>
    <p:sldId id="278" r:id="rId14"/>
    <p:sldId id="279" r:id="rId15"/>
    <p:sldId id="281" r:id="rId16"/>
    <p:sldId id="272" r:id="rId17"/>
    <p:sldId id="274" r:id="rId18"/>
    <p:sldId id="280" r:id="rId19"/>
    <p:sldId id="258" r:id="rId20"/>
    <p:sldId id="273" r:id="rId21"/>
    <p:sldId id="275" r:id="rId22"/>
    <p:sldId id="282" r:id="rId23"/>
    <p:sldId id="283" r:id="rId24"/>
    <p:sldId id="257" r:id="rId25"/>
    <p:sldId id="287" r:id="rId26"/>
    <p:sldId id="276"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99CC"/>
    <a:srgbClr val="0033CC"/>
    <a:srgbClr val="663300"/>
    <a:srgbClr val="D60093"/>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1" autoAdjust="0"/>
  </p:normalViewPr>
  <p:slideViewPr>
    <p:cSldViewPr>
      <p:cViewPr varScale="1">
        <p:scale>
          <a:sx n="67" d="100"/>
          <a:sy n="67" d="100"/>
        </p:scale>
        <p:origin x="-12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A431B92B-E172-45B3-A405-1F528760DD9A}" type="datetimeFigureOut">
              <a:rPr lang="en-IN"/>
              <a:pPr>
                <a:defRPr/>
              </a:pPr>
              <a:t>12-11-2011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CD7A24EE-D8A9-4BBF-999B-BF81ACFDD9A7}" type="slidenum">
              <a:rPr lang="en-IN"/>
              <a:pPr>
                <a:defRPr/>
              </a:pPr>
              <a:t>‹#›</a:t>
            </a:fld>
            <a:endParaRPr lang="en-IN"/>
          </a:p>
        </p:txBody>
      </p:sp>
    </p:spTree>
    <p:extLst>
      <p:ext uri="{BB962C8B-B14F-4D97-AF65-F5344CB8AC3E}">
        <p14:creationId xmlns:p14="http://schemas.microsoft.com/office/powerpoint/2010/main" val="9266197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A14561-4C14-439F-9F83-3E74891D6EC8}" type="slidenum">
              <a:rPr lang="en-IN"/>
              <a:pPr eaLnBrk="1" hangingPunct="1"/>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Book to electronic format</a:t>
            </a:r>
          </a:p>
          <a:p>
            <a:pPr>
              <a:spcBef>
                <a:spcPct val="0"/>
              </a:spcBef>
            </a:pPr>
            <a:r>
              <a:rPr lang="en-US" smtClean="0"/>
              <a:t>Portable reader: ipad, kindle, etc</a:t>
            </a:r>
            <a:endParaRPr lang="en-IN"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6B2AED-5C0C-4908-A4B9-3DF12807CBA4}" type="slidenum">
              <a:rPr lang="en-IN"/>
              <a:pPr eaLnBrk="1" hangingPunct="1"/>
              <a:t>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solidFill>
                  <a:srgbClr val="FF0000"/>
                </a:solidFill>
              </a:rPr>
              <a:t>collaboration &amp; sharing are the building blocks of Social Networking.</a:t>
            </a:r>
            <a:endParaRPr lang="en-IN"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182EC4-2088-4148-8DC8-8EC112E3F3E5}" type="slidenum">
              <a:rPr lang="en-IN"/>
              <a:pPr eaLnBrk="1" hangingPunct="1"/>
              <a:t>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Source: http://21stcenturylibrary.wordpress.com/2010/05/12/21st-century-patrons-revisited/</a:t>
            </a:r>
            <a:endParaRPr lang="en-IN"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A1190B-710D-445D-9A9B-64BDBF067280}" type="slidenum">
              <a:rPr lang="en-IN"/>
              <a:pPr eaLnBrk="1" hangingPunct="1"/>
              <a:t>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Intuitive- Using or based on what one feels to be true even without conscious reasoning; instinctive.</a:t>
            </a:r>
          </a:p>
          <a:p>
            <a:pPr>
              <a:spcBef>
                <a:spcPct val="0"/>
              </a:spcBef>
            </a:pPr>
            <a:r>
              <a:rPr lang="en-US" smtClean="0"/>
              <a:t>(chiefly of computer software) Easy to use and understand</a:t>
            </a:r>
            <a:endParaRPr lang="en-IN"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90DD05-3296-4F52-839B-CBFA7DA557C9}" type="slidenum">
              <a:rPr lang="en-IN"/>
              <a:pPr eaLnBrk="1" hangingPunct="1"/>
              <a:t>7</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smtClean="0"/>
              <a:t>Library Services – </a:t>
            </a:r>
            <a:r>
              <a:rPr lang="en-US" smtClean="0"/>
              <a:t/>
            </a:r>
            <a:br>
              <a:rPr lang="en-US" smtClean="0"/>
            </a:br>
            <a:r>
              <a:rPr lang="en-US" smtClean="0"/>
              <a:t>• Exactly what library services fulfill 21st Century customers’ needs?</a:t>
            </a:r>
            <a:br>
              <a:rPr lang="en-US" smtClean="0"/>
            </a:br>
            <a:r>
              <a:rPr lang="en-US" smtClean="0"/>
              <a:t>• How do we determine what library services we should offer in the 21st Century?  </a:t>
            </a:r>
            <a:endParaRPr lang="en-IN"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58DF09-2C03-48F1-A6A6-E1DA0392E1F1}" type="slidenum">
              <a:rPr lang="en-IN"/>
              <a:pPr eaLnBrk="1" hangingPunct="1"/>
              <a:t>8</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1. Ultimately injecting information to its users. </a:t>
            </a:r>
            <a:endParaRPr lang="en-IN"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41F00E-A431-47DC-B4DC-1385117DEA9B}" type="slidenum">
              <a:rPr lang="en-IN"/>
              <a:pPr eaLnBrk="1" hangingPunct="1"/>
              <a:t>9</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8C6C9C-B8F1-4C9C-B5BF-66B99BF19203}" type="slidenum">
              <a:rPr lang="en-IN"/>
              <a:pPr eaLnBrk="1" hangingPunct="1"/>
              <a:t>16</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Our Goal! Information network through a Blog by integrating all popular social networking sites in it…</a:t>
            </a:r>
            <a:endParaRPr lang="en-IN"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80CE5-A054-49AF-8879-524F4BB99F73}" type="slidenum">
              <a:rPr lang="en-IN"/>
              <a:pPr eaLnBrk="1" hangingPunct="1"/>
              <a:t>18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1E95CCFD-9EAD-4643-AFE8-6CACD8C0581E}" type="datetime1">
              <a:rPr lang="fr-FR" smtClean="0"/>
              <a:t>12/11/2011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81DB14-1B72-4F00-8A87-1D67691AC11E}" type="slidenum">
              <a:rPr lang="fr-FR"/>
              <a:pPr>
                <a:defRPr/>
              </a:pPr>
              <a:t>‹#›</a:t>
            </a:fld>
            <a:endParaRPr lang="fr-FR"/>
          </a:p>
        </p:txBody>
      </p:sp>
    </p:spTree>
    <p:extLst>
      <p:ext uri="{BB962C8B-B14F-4D97-AF65-F5344CB8AC3E}">
        <p14:creationId xmlns:p14="http://schemas.microsoft.com/office/powerpoint/2010/main" val="378213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AE11C696-6834-4A84-BD25-57757DCBD0D6}" type="datetime1">
              <a:rPr lang="fr-FR" smtClean="0"/>
              <a:t>12/11/2011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242ABE9-86EE-4E86-98D3-0B1B775BBC19}" type="slidenum">
              <a:rPr lang="fr-FR"/>
              <a:pPr>
                <a:defRPr/>
              </a:pPr>
              <a:t>‹#›</a:t>
            </a:fld>
            <a:endParaRPr lang="fr-FR"/>
          </a:p>
        </p:txBody>
      </p:sp>
    </p:spTree>
    <p:extLst>
      <p:ext uri="{BB962C8B-B14F-4D97-AF65-F5344CB8AC3E}">
        <p14:creationId xmlns:p14="http://schemas.microsoft.com/office/powerpoint/2010/main" val="126673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EDE16C5E-5417-4424-A2B8-F6B561529640}" type="datetime1">
              <a:rPr lang="fr-FR" smtClean="0"/>
              <a:t>12/11/2011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A525419-E7E8-4304-AA95-647D5C0FFCC5}" type="slidenum">
              <a:rPr lang="fr-FR"/>
              <a:pPr>
                <a:defRPr/>
              </a:pPr>
              <a:t>‹#›</a:t>
            </a:fld>
            <a:endParaRPr lang="fr-FR"/>
          </a:p>
        </p:txBody>
      </p:sp>
    </p:spTree>
    <p:extLst>
      <p:ext uri="{BB962C8B-B14F-4D97-AF65-F5344CB8AC3E}">
        <p14:creationId xmlns:p14="http://schemas.microsoft.com/office/powerpoint/2010/main" val="135596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D01B030C-7E35-40EA-BE24-62ED8427CC85}" type="datetime1">
              <a:rPr lang="fr-FR" smtClean="0"/>
              <a:t>12/11/2011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0D1F97-8BA1-4738-BF68-0733AD0310B2}" type="slidenum">
              <a:rPr lang="fr-FR"/>
              <a:pPr>
                <a:defRPr/>
              </a:pPr>
              <a:t>‹#›</a:t>
            </a:fld>
            <a:endParaRPr lang="fr-FR"/>
          </a:p>
        </p:txBody>
      </p:sp>
    </p:spTree>
    <p:extLst>
      <p:ext uri="{BB962C8B-B14F-4D97-AF65-F5344CB8AC3E}">
        <p14:creationId xmlns:p14="http://schemas.microsoft.com/office/powerpoint/2010/main" val="237909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9B6CA4DF-487D-4001-93F9-E6C0B3107046}" type="datetime1">
              <a:rPr lang="fr-FR" smtClean="0"/>
              <a:t>12/11/2011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938EC6E-593F-4B1D-8B58-5B2798B4CD8C}" type="slidenum">
              <a:rPr lang="fr-FR"/>
              <a:pPr>
                <a:defRPr/>
              </a:pPr>
              <a:t>‹#›</a:t>
            </a:fld>
            <a:endParaRPr lang="fr-FR"/>
          </a:p>
        </p:txBody>
      </p:sp>
    </p:spTree>
    <p:extLst>
      <p:ext uri="{BB962C8B-B14F-4D97-AF65-F5344CB8AC3E}">
        <p14:creationId xmlns:p14="http://schemas.microsoft.com/office/powerpoint/2010/main" val="152173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168AF3FA-C1C4-4492-94AC-A52EF809E121}" type="datetime1">
              <a:rPr lang="fr-FR" smtClean="0"/>
              <a:t>12/11/2011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F1F6319-55CE-4632-9661-22518D3A7900}" type="slidenum">
              <a:rPr lang="fr-FR"/>
              <a:pPr>
                <a:defRPr/>
              </a:pPr>
              <a:t>‹#›</a:t>
            </a:fld>
            <a:endParaRPr lang="fr-FR"/>
          </a:p>
        </p:txBody>
      </p:sp>
    </p:spTree>
    <p:extLst>
      <p:ext uri="{BB962C8B-B14F-4D97-AF65-F5344CB8AC3E}">
        <p14:creationId xmlns:p14="http://schemas.microsoft.com/office/powerpoint/2010/main" val="241194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5DAEC433-3D3C-4F00-A89A-AEE6C1D73C22}" type="datetime1">
              <a:rPr lang="fr-FR" smtClean="0"/>
              <a:t>12/11/2011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62721AB-0BD9-449D-931A-4D8A55297EEE}" type="slidenum">
              <a:rPr lang="fr-FR"/>
              <a:pPr>
                <a:defRPr/>
              </a:pPr>
              <a:t>‹#›</a:t>
            </a:fld>
            <a:endParaRPr lang="fr-FR"/>
          </a:p>
        </p:txBody>
      </p:sp>
    </p:spTree>
    <p:extLst>
      <p:ext uri="{BB962C8B-B14F-4D97-AF65-F5344CB8AC3E}">
        <p14:creationId xmlns:p14="http://schemas.microsoft.com/office/powerpoint/2010/main" val="337962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A7D82845-3186-4340-9DED-BB3CBFFD8920}" type="datetime1">
              <a:rPr lang="fr-FR" smtClean="0"/>
              <a:t>12/11/2011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8F3B702-27C1-420B-9A6C-E24B6ECAD83A}" type="slidenum">
              <a:rPr lang="fr-FR"/>
              <a:pPr>
                <a:defRPr/>
              </a:pPr>
              <a:t>‹#›</a:t>
            </a:fld>
            <a:endParaRPr lang="fr-FR"/>
          </a:p>
        </p:txBody>
      </p:sp>
    </p:spTree>
    <p:extLst>
      <p:ext uri="{BB962C8B-B14F-4D97-AF65-F5344CB8AC3E}">
        <p14:creationId xmlns:p14="http://schemas.microsoft.com/office/powerpoint/2010/main" val="428124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B5B5597-798B-4058-ACB8-4B9611C429A4}" type="datetime1">
              <a:rPr lang="fr-FR" smtClean="0"/>
              <a:t>12/11/2011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06DDB7CB-3BAB-4E18-9947-A50F2B7AFBD2}" type="slidenum">
              <a:rPr lang="fr-FR"/>
              <a:pPr>
                <a:defRPr/>
              </a:pPr>
              <a:t>‹#›</a:t>
            </a:fld>
            <a:endParaRPr lang="fr-FR"/>
          </a:p>
        </p:txBody>
      </p:sp>
    </p:spTree>
    <p:extLst>
      <p:ext uri="{BB962C8B-B14F-4D97-AF65-F5344CB8AC3E}">
        <p14:creationId xmlns:p14="http://schemas.microsoft.com/office/powerpoint/2010/main" val="172912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3AC51B38-4E66-4759-BB7F-0C097F14D80D}" type="datetime1">
              <a:rPr lang="fr-FR" smtClean="0"/>
              <a:t>12/11/2011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939AF9E-EBC7-488C-A4B6-4CABE5D2BB9D}" type="slidenum">
              <a:rPr lang="fr-FR"/>
              <a:pPr>
                <a:defRPr/>
              </a:pPr>
              <a:t>‹#›</a:t>
            </a:fld>
            <a:endParaRPr lang="fr-FR"/>
          </a:p>
        </p:txBody>
      </p:sp>
    </p:spTree>
    <p:extLst>
      <p:ext uri="{BB962C8B-B14F-4D97-AF65-F5344CB8AC3E}">
        <p14:creationId xmlns:p14="http://schemas.microsoft.com/office/powerpoint/2010/main" val="274242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BBCF9CD7-B0A9-4ADC-843D-8B43D33ED36A}" type="datetime1">
              <a:rPr lang="fr-FR" smtClean="0"/>
              <a:t>12/11/2011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91F1B5C-AC06-4C36-85A1-7A14649A1002}" type="slidenum">
              <a:rPr lang="fr-FR"/>
              <a:pPr>
                <a:defRPr/>
              </a:pPr>
              <a:t>‹#›</a:t>
            </a:fld>
            <a:endParaRPr lang="fr-FR"/>
          </a:p>
        </p:txBody>
      </p:sp>
    </p:spTree>
    <p:extLst>
      <p:ext uri="{BB962C8B-B14F-4D97-AF65-F5344CB8AC3E}">
        <p14:creationId xmlns:p14="http://schemas.microsoft.com/office/powerpoint/2010/main" val="6078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C448BB-1DE0-47DE-8E40-916812419324}" type="datetime1">
              <a:rPr lang="fr-FR" smtClean="0"/>
              <a:t>12/11/2011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B36AF9-89DE-4B8C-8193-E8D177B6AE93}"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ja.biswas@gmail.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swapna.banerjee98@gmail.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762000" y="685800"/>
            <a:ext cx="7696200" cy="1760538"/>
          </a:xfrm>
        </p:spPr>
        <p:txBody>
          <a:bodyPr/>
          <a:lstStyle/>
          <a:p>
            <a:r>
              <a:rPr lang="en-IN" b="1" smtClean="0">
                <a:solidFill>
                  <a:srgbClr val="33CC33"/>
                </a:solidFill>
              </a:rPr>
              <a:t>Academic library website: A practical experience</a:t>
            </a:r>
            <a:endParaRPr lang="en-IN" smtClean="0">
              <a:solidFill>
                <a:srgbClr val="33CC33"/>
              </a:solidFill>
            </a:endParaRPr>
          </a:p>
        </p:txBody>
      </p:sp>
      <p:sp>
        <p:nvSpPr>
          <p:cNvPr id="3" name="Sous-titre 2"/>
          <p:cNvSpPr>
            <a:spLocks noGrp="1"/>
          </p:cNvSpPr>
          <p:nvPr>
            <p:ph type="subTitle" idx="1"/>
          </p:nvPr>
        </p:nvSpPr>
        <p:spPr>
          <a:xfrm>
            <a:off x="381000" y="2971800"/>
            <a:ext cx="8382000" cy="3505200"/>
          </a:xfrm>
        </p:spPr>
        <p:txBody>
          <a:bodyPr rtlCol="0">
            <a:normAutofit fontScale="70000" lnSpcReduction="20000"/>
          </a:bodyPr>
          <a:lstStyle/>
          <a:p>
            <a:pPr>
              <a:defRPr/>
            </a:pPr>
            <a:r>
              <a:rPr lang="en-IN" b="1" dirty="0" smtClean="0">
                <a:solidFill>
                  <a:schemeClr val="tx1">
                    <a:lumMod val="95000"/>
                    <a:lumOff val="5000"/>
                  </a:schemeClr>
                </a:solidFill>
              </a:rPr>
              <a:t>Sri Raja </a:t>
            </a:r>
            <a:r>
              <a:rPr lang="en-IN" b="1" dirty="0" err="1" smtClean="0">
                <a:solidFill>
                  <a:schemeClr val="tx1">
                    <a:lumMod val="95000"/>
                    <a:lumOff val="5000"/>
                  </a:schemeClr>
                </a:solidFill>
              </a:rPr>
              <a:t>Biswas</a:t>
            </a:r>
            <a:endParaRPr lang="en-IN" b="1" dirty="0" smtClean="0">
              <a:solidFill>
                <a:schemeClr val="tx1">
                  <a:lumMod val="95000"/>
                  <a:lumOff val="5000"/>
                </a:schemeClr>
              </a:solidFill>
            </a:endParaRPr>
          </a:p>
          <a:p>
            <a:pPr>
              <a:defRPr/>
            </a:pPr>
            <a:r>
              <a:rPr lang="en-IN" dirty="0" smtClean="0"/>
              <a:t>Librarian, Senior Scale, Vidyasagar College, </a:t>
            </a:r>
          </a:p>
          <a:p>
            <a:pPr>
              <a:defRPr/>
            </a:pPr>
            <a:r>
              <a:rPr lang="en-IN" dirty="0" smtClean="0"/>
              <a:t>39, </a:t>
            </a:r>
            <a:r>
              <a:rPr lang="en-IN" dirty="0" err="1" smtClean="0"/>
              <a:t>Sankar</a:t>
            </a:r>
            <a:r>
              <a:rPr lang="en-IN" dirty="0" smtClean="0"/>
              <a:t> </a:t>
            </a:r>
            <a:r>
              <a:rPr lang="en-IN" dirty="0" err="1" smtClean="0"/>
              <a:t>Ghosh</a:t>
            </a:r>
            <a:r>
              <a:rPr lang="en-IN" dirty="0" smtClean="0"/>
              <a:t> Lane, Kolkata- 700006, West Bengal, India</a:t>
            </a:r>
          </a:p>
          <a:p>
            <a:pPr>
              <a:defRPr/>
            </a:pPr>
            <a:r>
              <a:rPr lang="en-IN" u="sng" dirty="0" smtClean="0">
                <a:hlinkClick r:id="rId3"/>
              </a:rPr>
              <a:t>raja.biswas@gmail.com</a:t>
            </a:r>
            <a:endParaRPr lang="en-IN" u="sng" dirty="0" smtClean="0"/>
          </a:p>
          <a:p>
            <a:pPr>
              <a:defRPr/>
            </a:pPr>
            <a:endParaRPr lang="en-IN" u="sng" dirty="0" smtClean="0"/>
          </a:p>
          <a:p>
            <a:pPr>
              <a:defRPr/>
            </a:pPr>
            <a:r>
              <a:rPr lang="en-US" dirty="0" smtClean="0">
                <a:solidFill>
                  <a:srgbClr val="00B050"/>
                </a:solidFill>
              </a:rPr>
              <a:t>And</a:t>
            </a:r>
            <a:r>
              <a:rPr lang="en-US" dirty="0" smtClean="0"/>
              <a:t> </a:t>
            </a:r>
          </a:p>
          <a:p>
            <a:pPr>
              <a:defRPr/>
            </a:pPr>
            <a:r>
              <a:rPr lang="en-IN" b="1" dirty="0" smtClean="0">
                <a:solidFill>
                  <a:schemeClr val="tx1">
                    <a:lumMod val="95000"/>
                    <a:lumOff val="5000"/>
                  </a:schemeClr>
                </a:solidFill>
              </a:rPr>
              <a:t>Dr. </a:t>
            </a:r>
            <a:r>
              <a:rPr lang="en-IN" b="1" dirty="0" err="1" smtClean="0">
                <a:solidFill>
                  <a:schemeClr val="tx1">
                    <a:lumMod val="95000"/>
                    <a:lumOff val="5000"/>
                  </a:schemeClr>
                </a:solidFill>
              </a:rPr>
              <a:t>Swapna</a:t>
            </a:r>
            <a:r>
              <a:rPr lang="en-IN" b="1" dirty="0" smtClean="0">
                <a:solidFill>
                  <a:schemeClr val="tx1">
                    <a:lumMod val="95000"/>
                    <a:lumOff val="5000"/>
                  </a:schemeClr>
                </a:solidFill>
              </a:rPr>
              <a:t> </a:t>
            </a:r>
            <a:r>
              <a:rPr lang="en-IN" b="1" dirty="0" err="1" smtClean="0">
                <a:solidFill>
                  <a:schemeClr val="tx1">
                    <a:lumMod val="95000"/>
                    <a:lumOff val="5000"/>
                  </a:schemeClr>
                </a:solidFill>
              </a:rPr>
              <a:t>Banerjee</a:t>
            </a:r>
            <a:endParaRPr lang="en-IN" b="1" dirty="0" smtClean="0">
              <a:solidFill>
                <a:schemeClr val="tx1">
                  <a:lumMod val="95000"/>
                  <a:lumOff val="5000"/>
                </a:schemeClr>
              </a:solidFill>
            </a:endParaRPr>
          </a:p>
          <a:p>
            <a:pPr>
              <a:defRPr/>
            </a:pPr>
            <a:r>
              <a:rPr lang="en-IN" dirty="0" smtClean="0"/>
              <a:t>Associate Professor, DLIS, University of Calcutta,</a:t>
            </a:r>
          </a:p>
          <a:p>
            <a:pPr>
              <a:defRPr/>
            </a:pPr>
            <a:r>
              <a:rPr lang="en-IN" dirty="0" smtClean="0"/>
              <a:t>Kolkata, West Bengal, India</a:t>
            </a:r>
          </a:p>
          <a:p>
            <a:pPr>
              <a:defRPr/>
            </a:pPr>
            <a:r>
              <a:rPr lang="en-IN" u="sng" dirty="0" smtClean="0">
                <a:hlinkClick r:id="rId4"/>
              </a:rPr>
              <a:t>swapna.banerjee98@gmail.com</a:t>
            </a:r>
            <a:endParaRPr lang="en-IN" dirty="0"/>
          </a:p>
        </p:txBody>
      </p:sp>
      <p:sp>
        <p:nvSpPr>
          <p:cNvPr id="2" name="Slide Number Placeholder 1"/>
          <p:cNvSpPr>
            <a:spLocks noGrp="1"/>
          </p:cNvSpPr>
          <p:nvPr>
            <p:ph type="sldNum" sz="quarter" idx="12"/>
          </p:nvPr>
        </p:nvSpPr>
        <p:spPr/>
        <p:txBody>
          <a:bodyPr/>
          <a:lstStyle/>
          <a:p>
            <a:pPr>
              <a:defRPr/>
            </a:pPr>
            <a:fld id="{AF81DB14-1B72-4F00-8A87-1D67691AC11E}" type="slidenum">
              <a:rPr lang="fr-FR" smtClean="0"/>
              <a:pPr>
                <a:defRPr/>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488950"/>
          </a:xfrm>
        </p:spPr>
        <p:txBody>
          <a:bodyPr/>
          <a:lstStyle/>
          <a:p>
            <a:r>
              <a:rPr lang="en-US" dirty="0" smtClean="0"/>
              <a:t>Institutional webpage offering options for blogs, video, audio, slide shows…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72" y="685800"/>
            <a:ext cx="9127428" cy="6172200"/>
          </a:xfrm>
        </p:spPr>
      </p:pic>
      <p:sp>
        <p:nvSpPr>
          <p:cNvPr id="3" name="Slide Number Placeholder 2"/>
          <p:cNvSpPr>
            <a:spLocks noGrp="1"/>
          </p:cNvSpPr>
          <p:nvPr>
            <p:ph type="sldNum" sz="quarter" idx="12"/>
          </p:nvPr>
        </p:nvSpPr>
        <p:spPr/>
        <p:txBody>
          <a:bodyPr/>
          <a:lstStyle/>
          <a:p>
            <a:pPr>
              <a:defRPr/>
            </a:pPr>
            <a:fld id="{9939AF9E-EBC7-488C-A4B6-4CABE5D2BB9D}" type="slidenum">
              <a:rPr lang="fr-FR" smtClean="0"/>
              <a:pPr>
                <a:defRPr/>
              </a:pPr>
              <a:t>10</a:t>
            </a:fld>
            <a:endParaRPr lang="fr-FR"/>
          </a:p>
        </p:txBody>
      </p:sp>
    </p:spTree>
    <p:extLst>
      <p:ext uri="{BB962C8B-B14F-4D97-AF65-F5344CB8AC3E}">
        <p14:creationId xmlns:p14="http://schemas.microsoft.com/office/powerpoint/2010/main" val="4049578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75"/>
            <a:ext cx="4038600" cy="771525"/>
          </a:xfrm>
        </p:spPr>
        <p:txBody>
          <a:bodyPr/>
          <a:lstStyle/>
          <a:p>
            <a:r>
              <a:rPr lang="en-US" dirty="0" smtClean="0"/>
              <a:t>University of Cambridge: Library webpage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9390"/>
            <a:ext cx="7256730" cy="4101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66675"/>
            <a:ext cx="5038907" cy="3362325"/>
          </a:xfrm>
          <a:prstGeom prst="rect">
            <a:avLst/>
          </a:prstGeom>
        </p:spPr>
      </p:pic>
      <p:sp>
        <p:nvSpPr>
          <p:cNvPr id="3" name="Slide Number Placeholder 2"/>
          <p:cNvSpPr>
            <a:spLocks noGrp="1"/>
          </p:cNvSpPr>
          <p:nvPr>
            <p:ph type="sldNum" sz="quarter" idx="12"/>
          </p:nvPr>
        </p:nvSpPr>
        <p:spPr/>
        <p:txBody>
          <a:bodyPr/>
          <a:lstStyle/>
          <a:p>
            <a:pPr>
              <a:defRPr/>
            </a:pPr>
            <a:fld id="{9939AF9E-EBC7-488C-A4B6-4CABE5D2BB9D}" type="slidenum">
              <a:rPr lang="fr-FR" smtClean="0"/>
              <a:pPr>
                <a:defRPr/>
              </a:pPr>
              <a:t>11</a:t>
            </a:fld>
            <a:endParaRPr lang="fr-FR"/>
          </a:p>
        </p:txBody>
      </p:sp>
    </p:spTree>
    <p:extLst>
      <p:ext uri="{BB962C8B-B14F-4D97-AF65-F5344CB8AC3E}">
        <p14:creationId xmlns:p14="http://schemas.microsoft.com/office/powerpoint/2010/main" val="934219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0"/>
            <a:ext cx="3008313" cy="412750"/>
          </a:xfrm>
        </p:spPr>
        <p:txBody>
          <a:bodyPr/>
          <a:lstStyle/>
          <a:p>
            <a:r>
              <a:rPr lang="en-US" smtClean="0"/>
              <a:t>Some examples: 1</a:t>
            </a:r>
            <a:endParaRPr lang="en-IN" smtClean="0"/>
          </a:p>
        </p:txBody>
      </p:sp>
      <p:pic>
        <p:nvPicPr>
          <p:cNvPr id="11267" name="Content Placeholder 8" descr="Snap_2011.10.29_21h00m42s_001_.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533400"/>
            <a:ext cx="5562600" cy="5614988"/>
          </a:xfrm>
        </p:spPr>
      </p:pic>
      <p:pic>
        <p:nvPicPr>
          <p:cNvPr id="11268" name="Picture 9" descr="Snap_2011.10.29_21h03m16s_004_.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139825"/>
            <a:ext cx="52578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76200"/>
            <a:ext cx="3008313" cy="336550"/>
          </a:xfrm>
        </p:spPr>
        <p:txBody>
          <a:bodyPr/>
          <a:lstStyle/>
          <a:p>
            <a:r>
              <a:rPr lang="en-US" smtClean="0"/>
              <a:t>Some more examples: 2</a:t>
            </a:r>
            <a:endParaRPr lang="en-IN" smtClean="0"/>
          </a:p>
        </p:txBody>
      </p:sp>
      <p:pic>
        <p:nvPicPr>
          <p:cNvPr id="12291" name="Picture 4" descr="Snap_2011.10.29_21h01m32s_002_.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7513"/>
            <a:ext cx="6040438" cy="64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Snap_2011.10.29_21h01m59s_003_.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5038" y="0"/>
            <a:ext cx="57451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7620000" y="0"/>
            <a:ext cx="1524000" cy="381000"/>
          </a:xfrm>
        </p:spPr>
        <p:txBody>
          <a:bodyPr/>
          <a:lstStyle/>
          <a:p>
            <a:r>
              <a:rPr lang="en-US" smtClean="0"/>
              <a:t>Examples: 3</a:t>
            </a:r>
            <a:endParaRPr lang="en-IN" smtClean="0"/>
          </a:p>
        </p:txBody>
      </p:sp>
      <p:pic>
        <p:nvPicPr>
          <p:cNvPr id="13315" name="Content Placeholder 5" descr="Snap_2011.10.29_21h04m29s_006_.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4800600" cy="5124450"/>
          </a:xfrm>
        </p:spPr>
      </p:pic>
      <p:pic>
        <p:nvPicPr>
          <p:cNvPr id="13316" name="Picture 6" descr="Snap_2011.10.29_21h05m17s_007_.png"/>
          <p:cNvPicPr>
            <a:picLocks noChangeAspect="1"/>
          </p:cNvPicPr>
          <p:nvPr/>
        </p:nvPicPr>
        <p:blipFill>
          <a:blip r:embed="rId4">
            <a:extLst>
              <a:ext uri="{28A0092B-C50C-407E-A947-70E740481C1C}">
                <a14:useLocalDpi xmlns:a14="http://schemas.microsoft.com/office/drawing/2010/main" val="0"/>
              </a:ext>
            </a:extLst>
          </a:blip>
          <a:srcRect l="3571" t="3401" r="3571" b="3069"/>
          <a:stretch>
            <a:fillRect/>
          </a:stretch>
        </p:blipFill>
        <p:spPr bwMode="auto">
          <a:xfrm>
            <a:off x="1447800" y="838200"/>
            <a:ext cx="41783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Snap_2011.10.29_21h03m45s_005_.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750" y="1600200"/>
            <a:ext cx="58102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0" y="304800"/>
            <a:ext cx="3008313" cy="1162050"/>
          </a:xfrm>
        </p:spPr>
        <p:txBody>
          <a:bodyPr/>
          <a:lstStyle/>
          <a:p>
            <a:pPr algn="ctr"/>
            <a:r>
              <a:rPr lang="en-US" sz="3200" smtClean="0">
                <a:solidFill>
                  <a:srgbClr val="33CC33"/>
                </a:solidFill>
              </a:rPr>
              <a:t>Indian scenario</a:t>
            </a:r>
            <a:r>
              <a:rPr lang="en-IN" smtClean="0">
                <a:solidFill>
                  <a:srgbClr val="33CC33"/>
                </a:solidFill>
              </a:rPr>
              <a:t/>
            </a:r>
            <a:br>
              <a:rPr lang="en-IN" smtClean="0">
                <a:solidFill>
                  <a:srgbClr val="33CC33"/>
                </a:solidFill>
              </a:rPr>
            </a:br>
            <a:endParaRPr lang="en-IN" smtClean="0"/>
          </a:p>
        </p:txBody>
      </p:sp>
      <p:sp>
        <p:nvSpPr>
          <p:cNvPr id="5" name="TextBox 4"/>
          <p:cNvSpPr txBox="1"/>
          <p:nvPr/>
        </p:nvSpPr>
        <p:spPr>
          <a:xfrm>
            <a:off x="3505200" y="762000"/>
            <a:ext cx="5334000" cy="15700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3200" dirty="0"/>
              <a:t>Very few College Library have taken any initiatives in this regard.</a:t>
            </a:r>
            <a:endParaRPr lang="en-IN" sz="3200" dirty="0"/>
          </a:p>
        </p:txBody>
      </p:sp>
      <p:sp>
        <p:nvSpPr>
          <p:cNvPr id="6" name="Content Placeholder 5"/>
          <p:cNvSpPr txBox="1">
            <a:spLocks noGrp="1"/>
          </p:cNvSpPr>
          <p:nvPr>
            <p:ph idx="1"/>
          </p:nvPr>
        </p:nvSpPr>
        <p:spPr>
          <a:xfrm>
            <a:off x="3505200" y="2667000"/>
            <a:ext cx="5340350" cy="3540125"/>
          </a:xfrm>
        </p:spPr>
        <p:style>
          <a:lnRef idx="2">
            <a:schemeClr val="accent2"/>
          </a:lnRef>
          <a:fillRef idx="1">
            <a:schemeClr val="lt1"/>
          </a:fillRef>
          <a:effectRef idx="0">
            <a:schemeClr val="accent2"/>
          </a:effectRef>
          <a:fontRef idx="minor">
            <a:schemeClr val="dk1"/>
          </a:fontRef>
        </p:style>
        <p:txBody>
          <a:bodyPr rtlCol="0">
            <a:spAutoFit/>
          </a:bodyPr>
          <a:lstStyle/>
          <a:p>
            <a:pPr algn="just">
              <a:buFont typeface="Arial" charset="0"/>
              <a:buNone/>
              <a:defRPr/>
            </a:pPr>
            <a:r>
              <a:rPr lang="en-US" dirty="0" smtClean="0"/>
              <a:t>College Websites are mainly created to fulfill its admission processes or informing users about its institution only. These are updated once in a year,  just before the admission.</a:t>
            </a:r>
            <a:endParaRPr lang="en-IN" dirty="0"/>
          </a:p>
        </p:txBody>
      </p:sp>
      <p:cxnSp>
        <p:nvCxnSpPr>
          <p:cNvPr id="8" name="Straight Connector 7"/>
          <p:cNvCxnSpPr/>
          <p:nvPr/>
        </p:nvCxnSpPr>
        <p:spPr>
          <a:xfrm>
            <a:off x="289560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14342" name="Picture 8" descr="Snap_2011.10.30_00h56m59s_030_.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2819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9" descr="Snap_2011.10.30_01h02m16s_032_.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09738"/>
            <a:ext cx="2819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304800"/>
            <a:ext cx="2209800" cy="1162050"/>
          </a:xfrm>
        </p:spPr>
        <p:txBody>
          <a:bodyPr/>
          <a:lstStyle/>
          <a:p>
            <a:r>
              <a:rPr lang="en-US" sz="3200" smtClean="0">
                <a:solidFill>
                  <a:srgbClr val="33CC33"/>
                </a:solidFill>
              </a:rPr>
              <a:t>Identified problems</a:t>
            </a:r>
            <a:endParaRPr lang="en-IN" sz="3200" smtClean="0">
              <a:solidFill>
                <a:srgbClr val="33CC33"/>
              </a:solidFill>
            </a:endParaRPr>
          </a:p>
        </p:txBody>
      </p:sp>
      <p:sp>
        <p:nvSpPr>
          <p:cNvPr id="15363" name="Content Placeholder 2"/>
          <p:cNvSpPr>
            <a:spLocks noGrp="1"/>
          </p:cNvSpPr>
          <p:nvPr>
            <p:ph idx="1"/>
          </p:nvPr>
        </p:nvSpPr>
        <p:spPr>
          <a:xfrm>
            <a:off x="2895600" y="273050"/>
            <a:ext cx="5943600" cy="3536950"/>
          </a:xfrm>
        </p:spPr>
        <p:txBody>
          <a:bodyPr/>
          <a:lstStyle/>
          <a:p>
            <a:pPr algn="just"/>
            <a:r>
              <a:rPr lang="en-US" sz="2800" smtClean="0"/>
              <a:t>Lack of vision</a:t>
            </a:r>
            <a:r>
              <a:rPr lang="en-IN" sz="2800" smtClean="0"/>
              <a:t> in the administrators part</a:t>
            </a:r>
          </a:p>
          <a:p>
            <a:pPr algn="just"/>
            <a:r>
              <a:rPr lang="en-US" sz="2800" smtClean="0"/>
              <a:t>Budgetary constrains</a:t>
            </a:r>
          </a:p>
          <a:p>
            <a:pPr algn="just"/>
            <a:r>
              <a:rPr lang="en-US" sz="2800" smtClean="0"/>
              <a:t>Lack of initiatives by the Librarians just because of the lack of self confidence &amp; expertise (it was true in my case also)</a:t>
            </a:r>
          </a:p>
          <a:p>
            <a:pPr>
              <a:buFont typeface="Arial" charset="0"/>
              <a:buNone/>
            </a:pPr>
            <a:endParaRPr lang="en-US" smtClean="0"/>
          </a:p>
        </p:txBody>
      </p:sp>
      <p:sp>
        <p:nvSpPr>
          <p:cNvPr id="15364" name="Text Placeholder 3"/>
          <p:cNvSpPr>
            <a:spLocks noGrp="1"/>
          </p:cNvSpPr>
          <p:nvPr>
            <p:ph type="body" sz="half" idx="2"/>
          </p:nvPr>
        </p:nvSpPr>
        <p:spPr>
          <a:xfrm>
            <a:off x="0" y="4114800"/>
            <a:ext cx="2438400" cy="762000"/>
          </a:xfrm>
        </p:spPr>
        <p:txBody>
          <a:bodyPr/>
          <a:lstStyle/>
          <a:p>
            <a:r>
              <a:rPr lang="en-US" sz="3600" smtClean="0">
                <a:solidFill>
                  <a:srgbClr val="33CC33"/>
                </a:solidFill>
              </a:rPr>
              <a:t>Our mission</a:t>
            </a:r>
            <a:endParaRPr lang="en-IN" sz="3600" smtClean="0">
              <a:solidFill>
                <a:srgbClr val="33CC33"/>
              </a:solidFill>
            </a:endParaRPr>
          </a:p>
        </p:txBody>
      </p:sp>
      <p:sp>
        <p:nvSpPr>
          <p:cNvPr id="5" name="Content Placeholder 2"/>
          <p:cNvSpPr txBox="1">
            <a:spLocks/>
          </p:cNvSpPr>
          <p:nvPr/>
        </p:nvSpPr>
        <p:spPr bwMode="auto">
          <a:xfrm>
            <a:off x="3733800" y="2514600"/>
            <a:ext cx="5111750" cy="1860550"/>
          </a:xfrm>
          <a:prstGeom prst="rect">
            <a:avLst/>
          </a:prstGeom>
          <a:noFill/>
          <a:ln w="9525">
            <a:noFill/>
            <a:miter lim="800000"/>
            <a:headEnd/>
            <a:tailEnd/>
          </a:ln>
        </p:spPr>
        <p:txBody>
          <a:bodyPr/>
          <a:lstStyle/>
          <a:p>
            <a:pPr marL="342900" indent="-342900">
              <a:spcBef>
                <a:spcPct val="20000"/>
              </a:spcBef>
              <a:buFont typeface="Arial" charset="0"/>
              <a:buChar char="•"/>
              <a:defRPr/>
            </a:pPr>
            <a:endParaRPr lang="en-IN" sz="3200" dirty="0">
              <a:latin typeface="+mn-lt"/>
              <a:cs typeface="+mn-cs"/>
            </a:endParaRPr>
          </a:p>
        </p:txBody>
      </p:sp>
      <p:sp>
        <p:nvSpPr>
          <p:cNvPr id="15366" name="Content Placeholder 2"/>
          <p:cNvSpPr txBox="1">
            <a:spLocks/>
          </p:cNvSpPr>
          <p:nvPr/>
        </p:nvSpPr>
        <p:spPr bwMode="auto">
          <a:xfrm>
            <a:off x="2819400" y="4343400"/>
            <a:ext cx="609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pPr>
            <a:r>
              <a:rPr lang="en-US" sz="2800"/>
              <a:t>We tried to implement one Library Blog, without taking any help from others, without any money and HTML knowledge!</a:t>
            </a:r>
            <a:endParaRPr lang="en-IN" sz="2800"/>
          </a:p>
        </p:txBody>
      </p:sp>
      <p:cxnSp>
        <p:nvCxnSpPr>
          <p:cNvPr id="8" name="Straight Connector 7"/>
          <p:cNvCxnSpPr/>
          <p:nvPr/>
        </p:nvCxnSpPr>
        <p:spPr>
          <a:xfrm rot="5400000">
            <a:off x="-914399" y="3429000"/>
            <a:ext cx="6858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4038600"/>
            <a:ext cx="2514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369" name="TextBox 10"/>
          <p:cNvSpPr txBox="1">
            <a:spLocks noChangeArrowheads="1"/>
          </p:cNvSpPr>
          <p:nvPr/>
        </p:nvSpPr>
        <p:spPr bwMode="auto">
          <a:xfrm>
            <a:off x="0" y="6211888"/>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…a self sufficient Librarian</a:t>
            </a:r>
            <a:endParaRPr lang="en-IN"/>
          </a:p>
        </p:txBody>
      </p:sp>
      <p:pic>
        <p:nvPicPr>
          <p:cNvPr id="15370" name="Picture 11" descr="librari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800600"/>
            <a:ext cx="1622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228600"/>
            <a:ext cx="2438400" cy="1162050"/>
          </a:xfrm>
        </p:spPr>
        <p:txBody>
          <a:bodyPr/>
          <a:lstStyle/>
          <a:p>
            <a:r>
              <a:rPr lang="en-US" sz="3600" smtClean="0">
                <a:solidFill>
                  <a:srgbClr val="33CC33"/>
                </a:solidFill>
              </a:rPr>
              <a:t>Goals to be achieved</a:t>
            </a:r>
            <a:endParaRPr lang="en-IN" sz="3600" smtClean="0">
              <a:solidFill>
                <a:srgbClr val="33CC33"/>
              </a:solidFill>
            </a:endParaRPr>
          </a:p>
        </p:txBody>
      </p:sp>
      <p:sp>
        <p:nvSpPr>
          <p:cNvPr id="16387" name="Content Placeholder 2"/>
          <p:cNvSpPr>
            <a:spLocks noGrp="1"/>
          </p:cNvSpPr>
          <p:nvPr>
            <p:ph idx="1"/>
          </p:nvPr>
        </p:nvSpPr>
        <p:spPr>
          <a:xfrm>
            <a:off x="3200400" y="273050"/>
            <a:ext cx="5715000" cy="6280150"/>
          </a:xfrm>
        </p:spPr>
        <p:txBody>
          <a:bodyPr/>
          <a:lstStyle/>
          <a:p>
            <a:pPr algn="just"/>
            <a:r>
              <a:rPr lang="en-IN" sz="2400" smtClean="0"/>
              <a:t>Making a </a:t>
            </a:r>
            <a:r>
              <a:rPr lang="en-IN" sz="2400" u="sng" smtClean="0"/>
              <a:t>balance between new information service initiatives and expectations of technology savvy users</a:t>
            </a:r>
            <a:r>
              <a:rPr lang="en-IN" sz="2400" smtClean="0"/>
              <a:t>.</a:t>
            </a:r>
          </a:p>
          <a:p>
            <a:pPr algn="just"/>
            <a:endParaRPr lang="en-IN" sz="2400" smtClean="0"/>
          </a:p>
          <a:p>
            <a:pPr algn="just"/>
            <a:r>
              <a:rPr lang="en-IN" sz="2400" b="1" smtClean="0"/>
              <a:t>Upgrading existing systems and services </a:t>
            </a:r>
            <a:r>
              <a:rPr lang="en-IN" sz="2400" smtClean="0"/>
              <a:t>of the library, with </a:t>
            </a:r>
            <a:r>
              <a:rPr lang="en-IN" sz="2400" b="1" smtClean="0"/>
              <a:t>dynamic digital technologies</a:t>
            </a:r>
            <a:r>
              <a:rPr lang="en-IN" sz="2400" smtClean="0"/>
              <a:t> to meet the expectations of its existing users and to attract potential users. </a:t>
            </a:r>
          </a:p>
          <a:p>
            <a:pPr algn="just"/>
            <a:endParaRPr lang="en-IN" sz="2400" smtClean="0"/>
          </a:p>
          <a:p>
            <a:pPr algn="just"/>
            <a:r>
              <a:rPr lang="en-IN" sz="2400" smtClean="0"/>
              <a:t>Providing </a:t>
            </a:r>
            <a:r>
              <a:rPr lang="en-IN" sz="2400" b="1" smtClean="0"/>
              <a:t>support for collaboration</a:t>
            </a:r>
            <a:r>
              <a:rPr lang="en-IN" sz="2400" smtClean="0"/>
              <a:t> and </a:t>
            </a:r>
            <a:r>
              <a:rPr lang="en-IN" sz="2400" b="1" smtClean="0"/>
              <a:t>cooperation</a:t>
            </a:r>
            <a:r>
              <a:rPr lang="en-IN" sz="2400" smtClean="0"/>
              <a:t> among users.</a:t>
            </a:r>
          </a:p>
          <a:p>
            <a:pPr algn="just"/>
            <a:endParaRPr lang="en-IN" sz="2400" smtClean="0"/>
          </a:p>
          <a:p>
            <a:pPr algn="just"/>
            <a:r>
              <a:rPr lang="en-IN" sz="2400" b="1" smtClean="0"/>
              <a:t>Ensuring multidirectional information flow</a:t>
            </a:r>
            <a:r>
              <a:rPr lang="en-IN" sz="2400" smtClean="0"/>
              <a:t> and </a:t>
            </a:r>
            <a:r>
              <a:rPr lang="en-IN" sz="2400" b="1" smtClean="0"/>
              <a:t>content creation</a:t>
            </a:r>
            <a:r>
              <a:rPr lang="en-IN" sz="2400" smtClean="0"/>
              <a:t>.</a:t>
            </a:r>
          </a:p>
          <a:p>
            <a:endParaRPr lang="en-IN" smtClean="0"/>
          </a:p>
        </p:txBody>
      </p:sp>
      <p:sp>
        <p:nvSpPr>
          <p:cNvPr id="16388" name="Text Placeholder 3"/>
          <p:cNvSpPr>
            <a:spLocks noGrp="1"/>
          </p:cNvSpPr>
          <p:nvPr>
            <p:ph type="body" sz="half" idx="2"/>
          </p:nvPr>
        </p:nvSpPr>
        <p:spPr>
          <a:xfrm>
            <a:off x="152400" y="2590800"/>
            <a:ext cx="2514600" cy="4114800"/>
          </a:xfrm>
        </p:spPr>
        <p:txBody>
          <a:bodyPr/>
          <a:lstStyle/>
          <a:p>
            <a:r>
              <a:rPr lang="en-US" sz="1800" smtClean="0"/>
              <a:t>Web 2.0 enabled dynamic virtual space  for all</a:t>
            </a:r>
          </a:p>
          <a:p>
            <a:endParaRPr lang="en-US" sz="1800" smtClean="0"/>
          </a:p>
          <a:p>
            <a:r>
              <a:rPr lang="en-US" sz="1800" smtClean="0"/>
              <a:t>Webpage &amp; blogging options</a:t>
            </a:r>
          </a:p>
          <a:p>
            <a:endParaRPr lang="en-US" sz="1800" smtClean="0"/>
          </a:p>
          <a:p>
            <a:r>
              <a:rPr lang="en-US" sz="1800" smtClean="0"/>
              <a:t>Provision for forum, poll, multimedia presentation</a:t>
            </a:r>
          </a:p>
          <a:p>
            <a:endParaRPr lang="en-US" sz="1800" smtClean="0"/>
          </a:p>
          <a:p>
            <a:r>
              <a:rPr lang="en-US" sz="1800" smtClean="0"/>
              <a:t>Linking with other community sites, multilingual interface , RSS feed, spam blocking</a:t>
            </a:r>
          </a:p>
          <a:p>
            <a:endParaRPr lang="en-US" sz="1800" smtClean="0"/>
          </a:p>
          <a:p>
            <a:endParaRPr lang="en-IN" sz="1800" smtClean="0"/>
          </a:p>
        </p:txBody>
      </p:sp>
      <p:cxnSp>
        <p:nvCxnSpPr>
          <p:cNvPr id="6" name="Straight Connector 5"/>
          <p:cNvCxnSpPr/>
          <p:nvPr/>
        </p:nvCxnSpPr>
        <p:spPr>
          <a:xfrm rot="5400000">
            <a:off x="-380999" y="3429000"/>
            <a:ext cx="6858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2362200"/>
            <a:ext cx="3048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Snap_2011.10.29_23h15m39s_009_.png"/>
          <p:cNvPicPr>
            <a:picLocks noChangeAspect="1"/>
          </p:cNvPicPr>
          <p:nvPr/>
        </p:nvPicPr>
        <p:blipFill>
          <a:blip r:embed="rId3">
            <a:extLst>
              <a:ext uri="{28A0092B-C50C-407E-A947-70E740481C1C}">
                <a14:useLocalDpi xmlns:a14="http://schemas.microsoft.com/office/drawing/2010/main" val="0"/>
              </a:ext>
            </a:extLst>
          </a:blip>
          <a:srcRect l="10448" t="2409" b="3613"/>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Snap_2011.10.29_23h20m34s_015_.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5988" y="1581150"/>
            <a:ext cx="5688012"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nap_2011.10.29_23h21m07s_016_.png"/>
          <p:cNvPicPr>
            <a:picLocks noChangeAspect="1"/>
          </p:cNvPicPr>
          <p:nvPr/>
        </p:nvPicPr>
        <p:blipFill>
          <a:blip r:embed="rId5"/>
          <a:stretch>
            <a:fillRect/>
          </a:stretch>
        </p:blipFill>
        <p:spPr>
          <a:xfrm>
            <a:off x="7991475" y="1143000"/>
            <a:ext cx="1152525" cy="40005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8" name="Picture 7" descr="Snap_2011.10.29_23h14m49s_008_.png"/>
          <p:cNvPicPr>
            <a:picLocks noChangeAspect="1"/>
          </p:cNvPicPr>
          <p:nvPr/>
        </p:nvPicPr>
        <p:blipFill>
          <a:blip r:embed="rId6"/>
          <a:stretch>
            <a:fillRect/>
          </a:stretch>
        </p:blipFill>
        <p:spPr>
          <a:xfrm>
            <a:off x="2971800" y="990600"/>
            <a:ext cx="1171575" cy="581025"/>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descr="Snap_2011.10.29_23h16m21s_010_.png"/>
          <p:cNvPicPr>
            <a:picLocks noChangeAspect="1"/>
          </p:cNvPicPr>
          <p:nvPr/>
        </p:nvPicPr>
        <p:blipFill>
          <a:blip r:embed="rId7"/>
          <a:stretch>
            <a:fillRect/>
          </a:stretch>
        </p:blipFill>
        <p:spPr>
          <a:xfrm>
            <a:off x="1447800" y="4953000"/>
            <a:ext cx="1971675" cy="60960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0" name="Picture 9" descr="Snap_2011.10.29_23h17m07s_011_.png"/>
          <p:cNvPicPr>
            <a:picLocks noChangeAspect="1"/>
          </p:cNvPicPr>
          <p:nvPr/>
        </p:nvPicPr>
        <p:blipFill>
          <a:blip r:embed="rId8"/>
          <a:stretch>
            <a:fillRect/>
          </a:stretch>
        </p:blipFill>
        <p:spPr>
          <a:xfrm>
            <a:off x="1524000" y="6019800"/>
            <a:ext cx="1905000" cy="53340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1" name="Picture 10" descr="Snap_2011.10.29_23h18m06s_012_.png"/>
          <p:cNvPicPr>
            <a:picLocks noChangeAspect="1"/>
          </p:cNvPicPr>
          <p:nvPr/>
        </p:nvPicPr>
        <p:blipFill>
          <a:blip r:embed="rId9"/>
          <a:stretch>
            <a:fillRect/>
          </a:stretch>
        </p:blipFill>
        <p:spPr>
          <a:xfrm>
            <a:off x="2590800" y="2667000"/>
            <a:ext cx="819150" cy="38100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2" name="Picture 11" descr="Snap_2011.10.29_23h18m52s_013_.png"/>
          <p:cNvPicPr>
            <a:picLocks noChangeAspect="1"/>
          </p:cNvPicPr>
          <p:nvPr/>
        </p:nvPicPr>
        <p:blipFill>
          <a:blip r:embed="rId10"/>
          <a:stretch>
            <a:fillRect/>
          </a:stretch>
        </p:blipFill>
        <p:spPr>
          <a:xfrm>
            <a:off x="1981200" y="4267200"/>
            <a:ext cx="1457325" cy="47625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3" name="Picture 12" descr="Snap_2011.10.29_23h19m30s_014_.png"/>
          <p:cNvPicPr>
            <a:picLocks noChangeAspect="1"/>
          </p:cNvPicPr>
          <p:nvPr/>
        </p:nvPicPr>
        <p:blipFill>
          <a:blip r:embed="rId11"/>
          <a:stretch>
            <a:fillRect/>
          </a:stretch>
        </p:blipFill>
        <p:spPr>
          <a:xfrm>
            <a:off x="6048375" y="914400"/>
            <a:ext cx="1266825" cy="62865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14" name="TextBox 13"/>
          <p:cNvSpPr txBox="1"/>
          <p:nvPr/>
        </p:nvSpPr>
        <p:spPr>
          <a:xfrm>
            <a:off x="6019800" y="4262438"/>
            <a:ext cx="914400" cy="461962"/>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lgn="ctr">
              <a:defRPr/>
            </a:pPr>
            <a:r>
              <a:rPr lang="en-US" sz="2400" b="1" dirty="0"/>
              <a:t>USER</a:t>
            </a:r>
            <a:endParaRPr lang="en-IN" b="1" dirty="0"/>
          </a:p>
        </p:txBody>
      </p:sp>
      <p:sp>
        <p:nvSpPr>
          <p:cNvPr id="15" name="TextBox 14"/>
          <p:cNvSpPr txBox="1"/>
          <p:nvPr/>
        </p:nvSpPr>
        <p:spPr>
          <a:xfrm>
            <a:off x="0" y="0"/>
            <a:ext cx="9144000" cy="646331"/>
          </a:xfrm>
          <a:prstGeom prst="rect">
            <a:avLst/>
          </a:prstGeom>
        </p:spPr>
        <p:style>
          <a:lnRef idx="0">
            <a:scrgbClr r="0" g="0" b="0"/>
          </a:lnRef>
          <a:fillRef idx="1003">
            <a:schemeClr val="lt2"/>
          </a:fillRef>
          <a:effectRef idx="0">
            <a:scrgbClr r="0" g="0" b="0"/>
          </a:effectRef>
          <a:fontRef idx="major"/>
        </p:style>
        <p:txBody>
          <a:bodyPr>
            <a:spAutoFit/>
          </a:bodyPr>
          <a:lstStyle/>
          <a:p>
            <a:pPr algn="ctr">
              <a:defRPr/>
            </a:pPr>
            <a:r>
              <a:rPr lang="en-US" sz="3600" b="1" dirty="0"/>
              <a:t>Blog</a:t>
            </a:r>
            <a:r>
              <a:rPr lang="en-US" sz="2000" b="1" dirty="0"/>
              <a:t>  </a:t>
            </a:r>
            <a:r>
              <a:rPr lang="en-US" b="1" dirty="0"/>
              <a:t>can able to integrate all these tools and force a user to follow  news feeds for them… </a:t>
            </a:r>
            <a:endParaRPr lang="en-IN" sz="2000" b="1" dirty="0"/>
          </a:p>
        </p:txBody>
      </p:sp>
      <p:pic>
        <p:nvPicPr>
          <p:cNvPr id="17" name="Picture 16" descr="Snap_2011.10.30_00h28m43s_028_.png"/>
          <p:cNvPicPr>
            <a:picLocks noChangeAspect="1"/>
          </p:cNvPicPr>
          <p:nvPr/>
        </p:nvPicPr>
        <p:blipFill>
          <a:blip r:embed="rId12"/>
          <a:stretch>
            <a:fillRect/>
          </a:stretch>
        </p:blipFill>
        <p:spPr>
          <a:xfrm>
            <a:off x="1571625" y="3276600"/>
            <a:ext cx="1857375" cy="428625"/>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18" name="Picture 17" descr="Snap_2011.10.30_00h58m41s_031_.png"/>
          <p:cNvPicPr>
            <a:picLocks noChangeAspect="1"/>
          </p:cNvPicPr>
          <p:nvPr/>
        </p:nvPicPr>
        <p:blipFill>
          <a:blip r:embed="rId13"/>
          <a:stretch>
            <a:fillRect/>
          </a:stretch>
        </p:blipFill>
        <p:spPr>
          <a:xfrm>
            <a:off x="1066800" y="1752600"/>
            <a:ext cx="2390775" cy="68580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Espace réservé du contenu 2"/>
          <p:cNvSpPr>
            <a:spLocks noGrp="1"/>
          </p:cNvSpPr>
          <p:nvPr>
            <p:ph idx="1"/>
          </p:nvPr>
        </p:nvSpPr>
        <p:spPr>
          <a:xfrm>
            <a:off x="2209800" y="1066800"/>
            <a:ext cx="6781800" cy="5791200"/>
          </a:xfrm>
        </p:spPr>
        <p:txBody>
          <a:bodyPr/>
          <a:lstStyle/>
          <a:p>
            <a:pPr algn="just">
              <a:buFont typeface="Arial" charset="0"/>
              <a:buNone/>
            </a:pPr>
            <a:r>
              <a:rPr lang="en-US" sz="1700" smtClean="0">
                <a:solidFill>
                  <a:srgbClr val="D60093"/>
                </a:solidFill>
              </a:rPr>
              <a:t>WordPress</a:t>
            </a:r>
            <a:r>
              <a:rPr lang="en-US" sz="1700" smtClean="0"/>
              <a:t> is a state-of-the-art publishing platform with a focus on aesthetics, web standards, and usability. The project was started in 2003. Since then it has grown to be the largest self-hosted blogging tool in the world, used on millions of sites and seen by tens of millions of people every day.</a:t>
            </a:r>
          </a:p>
          <a:p>
            <a:pPr algn="just">
              <a:buFont typeface="Arial" charset="0"/>
              <a:buNone/>
            </a:pPr>
            <a:r>
              <a:rPr lang="en-US" sz="1700" smtClean="0">
                <a:solidFill>
                  <a:srgbClr val="D60093"/>
                </a:solidFill>
              </a:rPr>
              <a:t>Drupal</a:t>
            </a:r>
            <a:r>
              <a:rPr lang="en-US" sz="1700" smtClean="0"/>
              <a:t> is a content management platform that allows an individual or community of users to easily publish, manage, and organize a wide variety of content on a website. In general, Drupal is used for community web portals, discussion sites, corporate web sites, intranet applications, personal web sites or blogs, e-commerce applications, resource directories, and social networking sites. </a:t>
            </a:r>
          </a:p>
          <a:p>
            <a:pPr algn="just">
              <a:buFont typeface="Arial" charset="0"/>
              <a:buNone/>
            </a:pPr>
            <a:r>
              <a:rPr lang="en-US" sz="1700" smtClean="0">
                <a:solidFill>
                  <a:srgbClr val="D60093"/>
                </a:solidFill>
              </a:rPr>
              <a:t>Joomla!</a:t>
            </a:r>
            <a:r>
              <a:rPr lang="en-US" sz="1700" smtClean="0"/>
              <a:t> is an open source Content Management System with a growing and active community of more than 400,000 users. Joomla! creates multiple format sites from simple websites to complex corporate applications and allows users to manage each aspect of their website through a simple, browser-based interface. </a:t>
            </a:r>
            <a:r>
              <a:rPr lang="en-US" sz="1700" smtClean="0">
                <a:solidFill>
                  <a:srgbClr val="D60093"/>
                </a:solidFill>
              </a:rPr>
              <a:t>(</a:t>
            </a:r>
            <a:r>
              <a:rPr lang="en-US" sz="1800" smtClean="0">
                <a:solidFill>
                  <a:srgbClr val="D60093"/>
                </a:solidFill>
              </a:rPr>
              <a:t>Apache, MySQL, PHP and phpMyAdmin)</a:t>
            </a:r>
            <a:r>
              <a:rPr lang="en-US" sz="1600" smtClean="0"/>
              <a:t>.</a:t>
            </a:r>
            <a:endParaRPr lang="en-US" sz="1700" smtClean="0"/>
          </a:p>
          <a:p>
            <a:pPr algn="just">
              <a:buFont typeface="Arial" charset="0"/>
              <a:buNone/>
            </a:pPr>
            <a:r>
              <a:rPr lang="en-US" sz="1700" smtClean="0">
                <a:solidFill>
                  <a:srgbClr val="D60093"/>
                </a:solidFill>
              </a:rPr>
              <a:t>OSQA</a:t>
            </a:r>
            <a:r>
              <a:rPr lang="en-US" sz="1700" smtClean="0"/>
              <a:t> is a sophisticated Open Source Q&amp;A System that can help to manage and grow online communities. OSQA is written in Python and powered by the Django application framework. </a:t>
            </a:r>
            <a:r>
              <a:rPr lang="en-US" sz="1700" smtClean="0">
                <a:solidFill>
                  <a:srgbClr val="D60093"/>
                </a:solidFill>
              </a:rPr>
              <a:t>(</a:t>
            </a:r>
            <a:r>
              <a:rPr lang="en-IN" sz="1800" smtClean="0">
                <a:solidFill>
                  <a:srgbClr val="D60093"/>
                </a:solidFill>
              </a:rPr>
              <a:t>Apache, PostgreSQL, Python and Django)</a:t>
            </a:r>
            <a:r>
              <a:rPr lang="en-IN" sz="1800" smtClean="0"/>
              <a:t>. </a:t>
            </a:r>
            <a:endParaRPr lang="en-US" sz="1700" smtClean="0"/>
          </a:p>
          <a:p>
            <a:pPr algn="just">
              <a:buFont typeface="Arial" charset="0"/>
              <a:buNone/>
            </a:pPr>
            <a:endParaRPr lang="fr-FR" sz="1700" smtClean="0"/>
          </a:p>
        </p:txBody>
      </p:sp>
      <p:pic>
        <p:nvPicPr>
          <p:cNvPr id="18435" name="Picture 3" descr="Snap_2011.10.21_20h59m55s_012_.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8667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Snap_2011.10.21_21h00m18s_013_.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838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Snap_2011.10.21_21h00m44s_014_.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0"/>
            <a:ext cx="819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Snap_2011.10.21_21h01m08s_015_.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34375" y="0"/>
            <a:ext cx="809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Snap_2011.10.21_21h09m08s_016_.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28600"/>
            <a:ext cx="3219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itle 1"/>
          <p:cNvSpPr>
            <a:spLocks noGrp="1"/>
          </p:cNvSpPr>
          <p:nvPr>
            <p:ph type="title"/>
          </p:nvPr>
        </p:nvSpPr>
        <p:spPr>
          <a:xfrm>
            <a:off x="76200" y="76200"/>
            <a:ext cx="1981200" cy="1162050"/>
          </a:xfrm>
        </p:spPr>
        <p:txBody>
          <a:bodyPr/>
          <a:lstStyle/>
          <a:p>
            <a:r>
              <a:rPr lang="en-US" sz="3600" b="1" smtClean="0">
                <a:solidFill>
                  <a:srgbClr val="33CC33"/>
                </a:solidFill>
              </a:rPr>
              <a:t>Available options</a:t>
            </a:r>
            <a:endParaRPr lang="en-IN" sz="3600" b="1" smtClean="0">
              <a:solidFill>
                <a:srgbClr val="33CC33"/>
              </a:solidFill>
            </a:endParaRPr>
          </a:p>
        </p:txBody>
      </p:sp>
      <p:cxnSp>
        <p:nvCxnSpPr>
          <p:cNvPr id="11" name="Straight Connector 10"/>
          <p:cNvCxnSpPr/>
          <p:nvPr/>
        </p:nvCxnSpPr>
        <p:spPr>
          <a:xfrm rot="5400000">
            <a:off x="-1295399" y="3429000"/>
            <a:ext cx="6858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447800"/>
            <a:ext cx="2133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76200" y="3048000"/>
            <a:ext cx="1905000" cy="3505200"/>
          </a:xfrm>
          <a:prstGeom prst="rect">
            <a:avLst/>
          </a:prstGeom>
          <a:noFill/>
          <a:ln w="9525">
            <a:noFill/>
            <a:miter lim="800000"/>
            <a:headEnd/>
            <a:tailEnd/>
          </a:ln>
        </p:spPr>
        <p:txBody>
          <a:bodyPr anchor="ctr"/>
          <a:lstStyle/>
          <a:p>
            <a:pPr algn="ctr">
              <a:defRPr/>
            </a:pPr>
            <a:r>
              <a:rPr lang="en-US" b="1" dirty="0">
                <a:solidFill>
                  <a:srgbClr val="002060"/>
                </a:solidFill>
                <a:latin typeface="Times New Roman" pitchFamily="18" charset="0"/>
                <a:ea typeface="+mj-ea"/>
                <a:cs typeface="Times New Roman" pitchFamily="18" charset="0"/>
              </a:rPr>
              <a:t>All these are free but r</a:t>
            </a:r>
            <a:r>
              <a:rPr lang="en-US" b="1" dirty="0" err="1">
                <a:solidFill>
                  <a:srgbClr val="002060"/>
                </a:solidFill>
                <a:latin typeface="Times New Roman" pitchFamily="18" charset="0"/>
                <a:ea typeface="+mj-ea"/>
                <a:cs typeface="Times New Roman" pitchFamily="18" charset="0"/>
              </a:rPr>
              <a:t>equires</a:t>
            </a:r>
            <a:r>
              <a:rPr lang="en-US" b="1" dirty="0">
                <a:solidFill>
                  <a:srgbClr val="002060"/>
                </a:solidFill>
                <a:latin typeface="Times New Roman" pitchFamily="18" charset="0"/>
                <a:ea typeface="+mj-ea"/>
                <a:cs typeface="Times New Roman" pitchFamily="18" charset="0"/>
              </a:rPr>
              <a:t> multiple software for its installation</a:t>
            </a:r>
          </a:p>
          <a:p>
            <a:pPr algn="ctr">
              <a:defRPr/>
            </a:pPr>
            <a:endParaRPr lang="en-US" b="1" dirty="0">
              <a:solidFill>
                <a:srgbClr val="002060"/>
              </a:solidFill>
              <a:latin typeface="Times New Roman" pitchFamily="18" charset="0"/>
              <a:ea typeface="+mj-ea"/>
              <a:cs typeface="Times New Roman" pitchFamily="18" charset="0"/>
            </a:endParaRPr>
          </a:p>
          <a:p>
            <a:pPr algn="ctr">
              <a:defRPr/>
            </a:pPr>
            <a:r>
              <a:rPr lang="en-US" b="1" dirty="0">
                <a:solidFill>
                  <a:srgbClr val="002060"/>
                </a:solidFill>
                <a:latin typeface="Times New Roman" pitchFamily="18" charset="0"/>
                <a:ea typeface="+mj-ea"/>
                <a:cs typeface="Times New Roman" pitchFamily="18" charset="0"/>
              </a:rPr>
              <a:t>Each &amp; every software may be suitable for building library blog</a:t>
            </a:r>
            <a:endParaRPr lang="en-IN" b="1" dirty="0">
              <a:solidFill>
                <a:srgbClr val="002060"/>
              </a:solidFill>
              <a:latin typeface="Times New Roman" pitchFamily="18" charset="0"/>
              <a:ea typeface="+mj-ea"/>
              <a:cs typeface="Times New Roman" pitchFamily="18" charset="0"/>
            </a:endParaRPr>
          </a:p>
        </p:txBody>
      </p:sp>
      <p:sp>
        <p:nvSpPr>
          <p:cNvPr id="2" name="Slide Number Placeholder 1"/>
          <p:cNvSpPr>
            <a:spLocks noGrp="1"/>
          </p:cNvSpPr>
          <p:nvPr>
            <p:ph type="sldNum" sz="quarter" idx="12"/>
          </p:nvPr>
        </p:nvSpPr>
        <p:spPr/>
        <p:txBody>
          <a:bodyPr/>
          <a:lstStyle/>
          <a:p>
            <a:pPr>
              <a:defRPr/>
            </a:pPr>
            <a:fld id="{320D1F97-8BA1-4738-BF68-0733AD0310B2}" type="slidenum">
              <a:rPr lang="fr-FR" smtClean="0"/>
              <a:pPr>
                <a:defRPr/>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10"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29000"/>
            <a:ext cx="21336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Kindle-with-books-whi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62463"/>
            <a:ext cx="35052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itle 1"/>
          <p:cNvSpPr>
            <a:spLocks noGrp="1"/>
          </p:cNvSpPr>
          <p:nvPr>
            <p:ph type="title"/>
          </p:nvPr>
        </p:nvSpPr>
        <p:spPr>
          <a:xfrm>
            <a:off x="228600" y="381000"/>
            <a:ext cx="3008313" cy="1162050"/>
          </a:xfrm>
        </p:spPr>
        <p:txBody>
          <a:bodyPr/>
          <a:lstStyle/>
          <a:p>
            <a:r>
              <a:rPr lang="en-US" sz="3200" smtClean="0">
                <a:solidFill>
                  <a:srgbClr val="33CC33"/>
                </a:solidFill>
              </a:rPr>
              <a:t>21</a:t>
            </a:r>
            <a:r>
              <a:rPr lang="en-US" sz="3200" baseline="30000" smtClean="0">
                <a:solidFill>
                  <a:srgbClr val="33CC33"/>
                </a:solidFill>
              </a:rPr>
              <a:t>st</a:t>
            </a:r>
            <a:r>
              <a:rPr lang="en-US" sz="3200" smtClean="0">
                <a:solidFill>
                  <a:srgbClr val="33CC33"/>
                </a:solidFill>
              </a:rPr>
              <a:t> Century Library</a:t>
            </a:r>
            <a:endParaRPr lang="en-IN" sz="3200" smtClean="0">
              <a:solidFill>
                <a:srgbClr val="33CC33"/>
              </a:solidFill>
            </a:endParaRPr>
          </a:p>
        </p:txBody>
      </p:sp>
      <p:sp>
        <p:nvSpPr>
          <p:cNvPr id="3" name="Content Placeholder 2"/>
          <p:cNvSpPr>
            <a:spLocks noGrp="1"/>
          </p:cNvSpPr>
          <p:nvPr>
            <p:ph idx="1"/>
          </p:nvPr>
        </p:nvSpPr>
        <p:spPr>
          <a:xfrm>
            <a:off x="3575050" y="762000"/>
            <a:ext cx="5111750" cy="5364163"/>
          </a:xfrm>
        </p:spPr>
        <p:txBody>
          <a:bodyPr/>
          <a:lstStyle/>
          <a:p>
            <a:pPr algn="just">
              <a:buFont typeface="Arial" charset="0"/>
              <a:buNone/>
              <a:defRPr/>
            </a:pPr>
            <a:r>
              <a:rPr lang="en-US" sz="2000" dirty="0" smtClean="0"/>
              <a:t>In the last four decades, computer technology has created a revolution and library is not the exception. Most significant changes are:</a:t>
            </a:r>
            <a:endParaRPr lang="en-IN" sz="2000" dirty="0" smtClean="0"/>
          </a:p>
          <a:p>
            <a:pPr marL="457200" indent="-457200" algn="just">
              <a:buFont typeface="+mj-lt"/>
              <a:buAutoNum type="alphaLcParenR"/>
              <a:defRPr/>
            </a:pPr>
            <a:r>
              <a:rPr lang="en-US" sz="2000" dirty="0" smtClean="0"/>
              <a:t>Technology changes </a:t>
            </a:r>
            <a:r>
              <a:rPr lang="en-US" sz="2000" b="1" dirty="0" smtClean="0"/>
              <a:t>traditiona</a:t>
            </a:r>
            <a:r>
              <a:rPr lang="en-US" sz="2000" dirty="0" smtClean="0"/>
              <a:t>l </a:t>
            </a:r>
            <a:r>
              <a:rPr lang="en-US" sz="2000" b="1" dirty="0" smtClean="0"/>
              <a:t>information forms</a:t>
            </a:r>
            <a:r>
              <a:rPr lang="en-US" sz="2000" dirty="0" smtClean="0"/>
              <a:t>.</a:t>
            </a:r>
            <a:endParaRPr lang="en-IN" sz="2000" dirty="0" smtClean="0"/>
          </a:p>
          <a:p>
            <a:pPr marL="457200" indent="-457200" algn="just">
              <a:buFont typeface="+mj-lt"/>
              <a:buAutoNum type="alphaLcParenR"/>
              <a:defRPr/>
            </a:pPr>
            <a:r>
              <a:rPr lang="en-US" sz="2000" dirty="0" smtClean="0"/>
              <a:t>Digitization changes the landscape of </a:t>
            </a:r>
            <a:r>
              <a:rPr lang="en-US" sz="2000" b="1" dirty="0" smtClean="0"/>
              <a:t>information access and use</a:t>
            </a:r>
            <a:r>
              <a:rPr lang="en-US" sz="2000" dirty="0" smtClean="0"/>
              <a:t>.</a:t>
            </a:r>
            <a:endParaRPr lang="en-IN" sz="2000" dirty="0" smtClean="0"/>
          </a:p>
          <a:p>
            <a:pPr marL="457200" indent="-457200" algn="just">
              <a:buFont typeface="+mj-lt"/>
              <a:buAutoNum type="alphaLcParenR"/>
              <a:defRPr/>
            </a:pPr>
            <a:r>
              <a:rPr lang="en-US" sz="2000" dirty="0" smtClean="0"/>
              <a:t>New information processes are </a:t>
            </a:r>
            <a:r>
              <a:rPr lang="en-US" sz="2000" b="1" dirty="0" smtClean="0"/>
              <a:t>changing libraries</a:t>
            </a:r>
            <a:r>
              <a:rPr lang="en-US" sz="2000" dirty="0" smtClean="0"/>
              <a:t>, </a:t>
            </a:r>
            <a:r>
              <a:rPr lang="en-US" sz="2000" b="1" dirty="0" smtClean="0"/>
              <a:t>library services</a:t>
            </a:r>
            <a:r>
              <a:rPr lang="en-US" sz="2000" dirty="0" smtClean="0"/>
              <a:t>, and </a:t>
            </a:r>
            <a:r>
              <a:rPr lang="en-US" sz="2000" b="1" dirty="0" smtClean="0"/>
              <a:t>librarians</a:t>
            </a:r>
            <a:r>
              <a:rPr lang="en-US" sz="2000" dirty="0" smtClean="0"/>
              <a:t>.</a:t>
            </a:r>
            <a:endParaRPr lang="en-IN" sz="2000" dirty="0" smtClean="0"/>
          </a:p>
          <a:p>
            <a:pPr algn="just">
              <a:buFont typeface="Arial" charset="0"/>
              <a:buNone/>
              <a:defRPr/>
            </a:pPr>
            <a:r>
              <a:rPr lang="en-US" sz="2000" b="1" dirty="0" smtClean="0"/>
              <a:t>		</a:t>
            </a:r>
          </a:p>
          <a:p>
            <a:pPr algn="just">
              <a:buFont typeface="Arial" charset="0"/>
              <a:buNone/>
              <a:defRPr/>
            </a:pPr>
            <a:r>
              <a:rPr lang="en-US" sz="2000" b="1" dirty="0" smtClean="0"/>
              <a:t>	</a:t>
            </a:r>
            <a:r>
              <a:rPr lang="en-US" sz="2000" dirty="0" smtClean="0"/>
              <a:t>In this transitional period, librarians need diverse level of technical skills not only to carry out day to day operations but also for the implementation of new technologies in this field.</a:t>
            </a:r>
            <a:endParaRPr lang="en-IN" sz="2000" dirty="0" smtClean="0"/>
          </a:p>
          <a:p>
            <a:pPr algn="just">
              <a:defRPr/>
            </a:pPr>
            <a:endParaRPr lang="en-IN" dirty="0"/>
          </a:p>
        </p:txBody>
      </p:sp>
      <p:sp>
        <p:nvSpPr>
          <p:cNvPr id="4" name="Text Placeholder 3"/>
          <p:cNvSpPr>
            <a:spLocks noGrp="1"/>
          </p:cNvSpPr>
          <p:nvPr>
            <p:ph type="body" sz="half" idx="2"/>
          </p:nvPr>
        </p:nvSpPr>
        <p:spPr>
          <a:xfrm>
            <a:off x="228600" y="2057400"/>
            <a:ext cx="3008313" cy="1600200"/>
          </a:xfrm>
        </p:spPr>
        <p:txBody>
          <a:bodyPr/>
          <a:lstStyle/>
          <a:p>
            <a:pPr algn="ctr">
              <a:defRPr/>
            </a:pPr>
            <a:r>
              <a:rPr lang="en-US" sz="2800" dirty="0" smtClean="0">
                <a:solidFill>
                  <a:schemeClr val="accent2">
                    <a:lumMod val="50000"/>
                  </a:schemeClr>
                </a:solidFill>
              </a:rPr>
              <a:t>Technology &amp; changing nature of the library itself</a:t>
            </a:r>
            <a:endParaRPr lang="en-IN" sz="2800" dirty="0">
              <a:solidFill>
                <a:schemeClr val="accent2">
                  <a:lumMod val="50000"/>
                </a:schemeClr>
              </a:solidFill>
            </a:endParaRPr>
          </a:p>
        </p:txBody>
      </p:sp>
      <p:cxnSp>
        <p:nvCxnSpPr>
          <p:cNvPr id="6" name="Straight Connector 5"/>
          <p:cNvCxnSpPr/>
          <p:nvPr/>
        </p:nvCxnSpPr>
        <p:spPr>
          <a:xfrm rot="5400000">
            <a:off x="75407" y="3429794"/>
            <a:ext cx="6858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676400"/>
            <a:ext cx="3505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081" name="Picture 8" descr="child-wirth-ebook.jpg"/>
          <p:cNvPicPr>
            <a:picLocks noChangeAspect="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7192963" y="5553075"/>
            <a:ext cx="195103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228600"/>
            <a:ext cx="1600200" cy="565150"/>
          </a:xfrm>
        </p:spPr>
        <p:txBody>
          <a:bodyPr/>
          <a:lstStyle/>
          <a:p>
            <a:r>
              <a:rPr lang="en-US" sz="3200" smtClean="0">
                <a:solidFill>
                  <a:srgbClr val="33CC33"/>
                </a:solidFill>
              </a:rPr>
              <a:t>Struggle</a:t>
            </a:r>
            <a:endParaRPr lang="en-IN" sz="3200" smtClean="0">
              <a:solidFill>
                <a:srgbClr val="33CC33"/>
              </a:solidFill>
            </a:endParaRPr>
          </a:p>
        </p:txBody>
      </p:sp>
      <p:sp>
        <p:nvSpPr>
          <p:cNvPr id="3" name="Content Placeholder 2"/>
          <p:cNvSpPr>
            <a:spLocks noGrp="1"/>
          </p:cNvSpPr>
          <p:nvPr>
            <p:ph idx="1"/>
          </p:nvPr>
        </p:nvSpPr>
        <p:spPr>
          <a:xfrm>
            <a:off x="2362200" y="1219200"/>
            <a:ext cx="6781800" cy="5638800"/>
          </a:xfrm>
          <a:solidFill>
            <a:srgbClr val="FFFFCC"/>
          </a:solidFill>
        </p:spPr>
        <p:style>
          <a:lnRef idx="2">
            <a:schemeClr val="dk1"/>
          </a:lnRef>
          <a:fillRef idx="1">
            <a:schemeClr val="lt1"/>
          </a:fillRef>
          <a:effectRef idx="0">
            <a:schemeClr val="dk1"/>
          </a:effectRef>
          <a:fontRef idx="minor">
            <a:schemeClr val="dk1"/>
          </a:fontRef>
        </p:style>
        <p:txBody>
          <a:bodyPr/>
          <a:lstStyle/>
          <a:p>
            <a:pPr algn="just">
              <a:buFont typeface="Arial" pitchFamily="34" charset="0"/>
              <a:buChar char="•"/>
              <a:defRPr/>
            </a:pPr>
            <a:r>
              <a:rPr lang="en-IN" sz="2000" b="1" dirty="0" smtClean="0">
                <a:solidFill>
                  <a:srgbClr val="7030A0"/>
                </a:solidFill>
              </a:rPr>
              <a:t>No installation</a:t>
            </a:r>
            <a:r>
              <a:rPr lang="en-IN" sz="2000" dirty="0" smtClean="0"/>
              <a:t>, </a:t>
            </a:r>
            <a:r>
              <a:rPr lang="en-IN" sz="2000" b="1" dirty="0" smtClean="0">
                <a:solidFill>
                  <a:schemeClr val="accent6">
                    <a:lumMod val="75000"/>
                  </a:schemeClr>
                </a:solidFill>
              </a:rPr>
              <a:t>no maintenance</a:t>
            </a:r>
            <a:r>
              <a:rPr lang="en-IN" sz="2000" dirty="0" smtClean="0"/>
              <a:t> and </a:t>
            </a:r>
            <a:r>
              <a:rPr lang="en-IN" sz="2000" b="1" dirty="0" smtClean="0">
                <a:solidFill>
                  <a:srgbClr val="002060"/>
                </a:solidFill>
              </a:rPr>
              <a:t>no configuration </a:t>
            </a:r>
            <a:r>
              <a:rPr lang="en-IN" sz="2000" dirty="0" smtClean="0"/>
              <a:t>needed. Moreover updating the existing version with the new releases takes place automatically</a:t>
            </a:r>
          </a:p>
          <a:p>
            <a:pPr algn="just">
              <a:defRPr/>
            </a:pPr>
            <a:r>
              <a:rPr lang="en-IN" sz="2000" dirty="0" smtClean="0"/>
              <a:t>Best ratings &amp; award winner for the last 4 years </a:t>
            </a:r>
          </a:p>
          <a:p>
            <a:pPr algn="just">
              <a:defRPr/>
            </a:pPr>
            <a:r>
              <a:rPr lang="en-IN" sz="2000" dirty="0" smtClean="0"/>
              <a:t>Support both Portal and Blogging options with </a:t>
            </a:r>
            <a:r>
              <a:rPr lang="en-IN" sz="2000" b="1" dirty="0" smtClean="0"/>
              <a:t>spam protection </a:t>
            </a:r>
          </a:p>
          <a:p>
            <a:pPr algn="just">
              <a:defRPr/>
            </a:pPr>
            <a:r>
              <a:rPr lang="en-IN" sz="2000" b="1" dirty="0" smtClean="0">
                <a:solidFill>
                  <a:srgbClr val="00B0F0"/>
                </a:solidFill>
              </a:rPr>
              <a:t>No unwanted advertisement</a:t>
            </a:r>
            <a:r>
              <a:rPr lang="en-IN" sz="2000" dirty="0" smtClean="0"/>
              <a:t> even in the free site, ensures professional look. </a:t>
            </a:r>
            <a:r>
              <a:rPr lang="en-IN" sz="2000" b="1" dirty="0" smtClean="0">
                <a:solidFill>
                  <a:srgbClr val="D60093"/>
                </a:solidFill>
              </a:rPr>
              <a:t>Provides 3 GB space </a:t>
            </a:r>
            <a:r>
              <a:rPr lang="en-IN" sz="2000" dirty="0" smtClean="0">
                <a:solidFill>
                  <a:schemeClr val="tx1"/>
                </a:solidFill>
              </a:rPr>
              <a:t>for free </a:t>
            </a:r>
            <a:r>
              <a:rPr lang="en-IN" sz="2000" dirty="0" smtClean="0"/>
              <a:t>sites.</a:t>
            </a:r>
          </a:p>
          <a:p>
            <a:pPr algn="just">
              <a:defRPr/>
            </a:pPr>
            <a:r>
              <a:rPr lang="en-IN" sz="2000" b="1" dirty="0" smtClean="0">
                <a:solidFill>
                  <a:srgbClr val="0033CC"/>
                </a:solidFill>
              </a:rPr>
              <a:t>Platform independent</a:t>
            </a:r>
          </a:p>
          <a:p>
            <a:pPr algn="just">
              <a:defRPr/>
            </a:pPr>
            <a:r>
              <a:rPr lang="en-IN" sz="2000" b="1" dirty="0" smtClean="0">
                <a:solidFill>
                  <a:schemeClr val="accent2">
                    <a:lumMod val="75000"/>
                  </a:schemeClr>
                </a:solidFill>
              </a:rPr>
              <a:t>Library 2.0 compliant</a:t>
            </a:r>
          </a:p>
          <a:p>
            <a:pPr algn="just">
              <a:defRPr/>
            </a:pPr>
            <a:r>
              <a:rPr lang="en-IN" sz="2000" dirty="0" smtClean="0"/>
              <a:t>A system suited best for all- novice to experts in this field</a:t>
            </a:r>
          </a:p>
          <a:p>
            <a:pPr algn="just">
              <a:defRPr/>
            </a:pPr>
            <a:r>
              <a:rPr lang="en-IN" sz="2000" b="1" dirty="0" smtClean="0">
                <a:solidFill>
                  <a:srgbClr val="663300"/>
                </a:solidFill>
              </a:rPr>
              <a:t>Instant implementation without HTML knowledge</a:t>
            </a:r>
          </a:p>
          <a:p>
            <a:pPr algn="just">
              <a:defRPr/>
            </a:pPr>
            <a:r>
              <a:rPr lang="en-IN" sz="2000" u="sng" dirty="0" smtClean="0"/>
              <a:t>Extensive support </a:t>
            </a:r>
            <a:r>
              <a:rPr lang="en-IN" sz="2000" dirty="0" smtClean="0"/>
              <a:t>available through active users’ community</a:t>
            </a:r>
          </a:p>
          <a:p>
            <a:pPr algn="just">
              <a:defRPr/>
            </a:pPr>
            <a:r>
              <a:rPr lang="en-US" sz="2000" dirty="0" smtClean="0"/>
              <a:t>Supports </a:t>
            </a:r>
            <a:r>
              <a:rPr lang="en-US" sz="2000" dirty="0" smtClean="0">
                <a:solidFill>
                  <a:schemeClr val="accent2">
                    <a:lumMod val="75000"/>
                  </a:schemeClr>
                </a:solidFill>
              </a:rPr>
              <a:t>multilingual interface</a:t>
            </a:r>
            <a:r>
              <a:rPr lang="en-US" sz="2000" dirty="0" smtClean="0"/>
              <a:t>, </a:t>
            </a:r>
            <a:r>
              <a:rPr lang="en-US" sz="2000" b="1" dirty="0" smtClean="0">
                <a:solidFill>
                  <a:srgbClr val="0033CC"/>
                </a:solidFill>
              </a:rPr>
              <a:t>RSS feed</a:t>
            </a:r>
            <a:r>
              <a:rPr lang="en-US" sz="2000" dirty="0" smtClean="0"/>
              <a:t>, </a:t>
            </a:r>
            <a:r>
              <a:rPr lang="en-US" sz="2000" b="1" dirty="0" smtClean="0">
                <a:solidFill>
                  <a:srgbClr val="C00000"/>
                </a:solidFill>
              </a:rPr>
              <a:t>tagging</a:t>
            </a:r>
            <a:r>
              <a:rPr lang="en-US" sz="2000" dirty="0" smtClean="0"/>
              <a:t>, </a:t>
            </a:r>
            <a:r>
              <a:rPr lang="en-US" sz="2000" b="1" dirty="0" smtClean="0">
                <a:solidFill>
                  <a:schemeClr val="accent6">
                    <a:lumMod val="75000"/>
                  </a:schemeClr>
                </a:solidFill>
              </a:rPr>
              <a:t>searching</a:t>
            </a:r>
            <a:r>
              <a:rPr lang="en-US" sz="2000" dirty="0" smtClean="0"/>
              <a:t>, </a:t>
            </a:r>
            <a:r>
              <a:rPr lang="en-US" sz="2000" b="1" dirty="0" smtClean="0">
                <a:solidFill>
                  <a:schemeClr val="accent4">
                    <a:lumMod val="75000"/>
                  </a:schemeClr>
                </a:solidFill>
              </a:rPr>
              <a:t>linking other resources</a:t>
            </a:r>
            <a:r>
              <a:rPr lang="en-US" sz="2000" dirty="0" smtClean="0"/>
              <a:t>, </a:t>
            </a:r>
            <a:r>
              <a:rPr lang="en-US" sz="2000" b="1" dirty="0" smtClean="0">
                <a:solidFill>
                  <a:srgbClr val="0099CC"/>
                </a:solidFill>
              </a:rPr>
              <a:t>e-mail subscription</a:t>
            </a:r>
            <a:r>
              <a:rPr lang="en-US" sz="2000" dirty="0" smtClean="0"/>
              <a:t>,  </a:t>
            </a:r>
            <a:r>
              <a:rPr lang="en-US" sz="2000" b="1" dirty="0" smtClean="0">
                <a:solidFill>
                  <a:srgbClr val="FF00FF"/>
                </a:solidFill>
              </a:rPr>
              <a:t>forum</a:t>
            </a:r>
            <a:r>
              <a:rPr lang="en-US" sz="2000" dirty="0" smtClean="0"/>
              <a:t>, </a:t>
            </a:r>
            <a:r>
              <a:rPr lang="en-US" sz="2000" b="1" dirty="0" smtClean="0">
                <a:solidFill>
                  <a:srgbClr val="FF0000"/>
                </a:solidFill>
              </a:rPr>
              <a:t>polls</a:t>
            </a:r>
            <a:r>
              <a:rPr lang="en-US" sz="2000" dirty="0" smtClean="0"/>
              <a:t>, etc.</a:t>
            </a:r>
            <a:endParaRPr lang="en-IN" sz="2000" dirty="0" smtClean="0"/>
          </a:p>
          <a:p>
            <a:pPr>
              <a:buFont typeface="Arial" charset="0"/>
              <a:buNone/>
              <a:defRPr/>
            </a:pPr>
            <a:endParaRPr lang="en-US" dirty="0" smtClean="0"/>
          </a:p>
          <a:p>
            <a:pPr>
              <a:buFont typeface="Arial" charset="0"/>
              <a:buNone/>
              <a:defRPr/>
            </a:pPr>
            <a:endParaRPr lang="en-IN" dirty="0"/>
          </a:p>
        </p:txBody>
      </p:sp>
      <p:sp>
        <p:nvSpPr>
          <p:cNvPr id="19460" name="Text Placeholder 3"/>
          <p:cNvSpPr>
            <a:spLocks noGrp="1"/>
          </p:cNvSpPr>
          <p:nvPr>
            <p:ph type="body" sz="half" idx="2"/>
          </p:nvPr>
        </p:nvSpPr>
        <p:spPr>
          <a:xfrm>
            <a:off x="152400" y="2255838"/>
            <a:ext cx="1981200" cy="3763962"/>
          </a:xfrm>
        </p:spPr>
        <p:txBody>
          <a:bodyPr/>
          <a:lstStyle/>
          <a:p>
            <a:r>
              <a:rPr lang="en-US" sz="2000" smtClean="0"/>
              <a:t>Money- required for web space</a:t>
            </a:r>
          </a:p>
          <a:p>
            <a:endParaRPr lang="en-US" sz="2000" smtClean="0"/>
          </a:p>
          <a:p>
            <a:r>
              <a:rPr lang="en-US" sz="2000" smtClean="0"/>
              <a:t>Selection of software &amp; its installation</a:t>
            </a:r>
          </a:p>
          <a:p>
            <a:endParaRPr lang="en-US" sz="2000" smtClean="0"/>
          </a:p>
          <a:p>
            <a:r>
              <a:rPr lang="en-US" sz="2000" smtClean="0"/>
              <a:t>Lack of expertise, guidance &amp; technical knowledge</a:t>
            </a:r>
          </a:p>
          <a:p>
            <a:endParaRPr lang="en-US" sz="2000" smtClean="0"/>
          </a:p>
          <a:p>
            <a:endParaRPr lang="en-US" sz="2000" smtClean="0"/>
          </a:p>
          <a:p>
            <a:endParaRPr lang="en-IN" sz="2000" smtClean="0"/>
          </a:p>
        </p:txBody>
      </p:sp>
      <p:cxnSp>
        <p:nvCxnSpPr>
          <p:cNvPr id="6" name="Straight Connector 5"/>
          <p:cNvCxnSpPr/>
          <p:nvPr/>
        </p:nvCxnSpPr>
        <p:spPr>
          <a:xfrm rot="5400000">
            <a:off x="-1219199" y="3429000"/>
            <a:ext cx="6858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600200"/>
            <a:ext cx="2209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152400"/>
            <a:ext cx="3733800"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b="1" dirty="0">
                <a:solidFill>
                  <a:srgbClr val="002060"/>
                </a:solidFill>
              </a:rPr>
              <a:t>Content Management System: </a:t>
            </a:r>
            <a:r>
              <a:rPr lang="en-US" b="1" dirty="0">
                <a:solidFill>
                  <a:srgbClr val="C00000"/>
                </a:solidFill>
              </a:rPr>
              <a:t>WordPress</a:t>
            </a:r>
          </a:p>
          <a:p>
            <a:pPr algn="ctr">
              <a:defRPr/>
            </a:pPr>
            <a:endParaRPr lang="en-IN" dirty="0"/>
          </a:p>
        </p:txBody>
      </p:sp>
      <p:pic>
        <p:nvPicPr>
          <p:cNvPr id="19464" name="Picture 9" descr="Snap_2011.10.21_20h59m55s_012_.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57200"/>
            <a:ext cx="381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rved Up Arrow 11"/>
          <p:cNvSpPr/>
          <p:nvPr/>
        </p:nvSpPr>
        <p:spPr>
          <a:xfrm rot="261006">
            <a:off x="3806825" y="685800"/>
            <a:ext cx="2667000" cy="4587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4" name="Striped Right Arrow 13"/>
          <p:cNvSpPr/>
          <p:nvPr/>
        </p:nvSpPr>
        <p:spPr>
          <a:xfrm rot="5400000">
            <a:off x="6515100" y="800100"/>
            <a:ext cx="5334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9467" name="TextBox 14"/>
          <p:cNvSpPr txBox="1">
            <a:spLocks noChangeArrowheads="1"/>
          </p:cNvSpPr>
          <p:nvPr/>
        </p:nvSpPr>
        <p:spPr bwMode="auto">
          <a:xfrm>
            <a:off x="2362200" y="0"/>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33CC33"/>
                </a:solidFill>
              </a:rPr>
              <a:t>Remedy</a:t>
            </a:r>
            <a:endParaRPr lang="en-IN" sz="2400"/>
          </a:p>
          <a:p>
            <a:pPr eaLnBrk="1" hangingPunct="1"/>
            <a:endParaRPr lang="en-IN"/>
          </a:p>
        </p:txBody>
      </p:sp>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905000" cy="565150"/>
          </a:xfrm>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sz="3600" dirty="0" smtClean="0">
                <a:solidFill>
                  <a:srgbClr val="33CC33"/>
                </a:solidFill>
              </a:rPr>
              <a:t>Success!</a:t>
            </a:r>
            <a:endParaRPr lang="en-IN" sz="3600" dirty="0">
              <a:solidFill>
                <a:srgbClr val="33CC33"/>
              </a:solidFill>
            </a:endParaRPr>
          </a:p>
        </p:txBody>
      </p:sp>
      <p:sp>
        <p:nvSpPr>
          <p:cNvPr id="3" name="Content Placeholder 2"/>
          <p:cNvSpPr>
            <a:spLocks noGrp="1"/>
          </p:cNvSpPr>
          <p:nvPr>
            <p:ph idx="1"/>
          </p:nvPr>
        </p:nvSpPr>
        <p:spPr>
          <a:xfrm>
            <a:off x="2286000" y="152400"/>
            <a:ext cx="6629400" cy="1143000"/>
          </a:xfrm>
        </p:spPr>
        <p:style>
          <a:lnRef idx="2">
            <a:schemeClr val="dk1">
              <a:shade val="50000"/>
            </a:schemeClr>
          </a:lnRef>
          <a:fillRef idx="1">
            <a:schemeClr val="dk1"/>
          </a:fillRef>
          <a:effectRef idx="0">
            <a:schemeClr val="dk1"/>
          </a:effectRef>
          <a:fontRef idx="minor">
            <a:schemeClr val="lt1"/>
          </a:fontRef>
        </p:style>
        <p:txBody>
          <a:bodyPr/>
          <a:lstStyle/>
          <a:p>
            <a:pPr>
              <a:buFont typeface="Arial" charset="0"/>
              <a:buNone/>
              <a:defRPr/>
            </a:pPr>
            <a:r>
              <a:rPr lang="en-US" b="1" dirty="0" smtClean="0">
                <a:solidFill>
                  <a:srgbClr val="0099CC"/>
                </a:solidFill>
              </a:rPr>
              <a:t>We were ultimately able to build our blog for Vidyasagar College Library</a:t>
            </a:r>
            <a:endParaRPr lang="en-IN" b="1" dirty="0">
              <a:solidFill>
                <a:srgbClr val="0099CC"/>
              </a:solidFill>
            </a:endParaRPr>
          </a:p>
        </p:txBody>
      </p:sp>
      <p:sp>
        <p:nvSpPr>
          <p:cNvPr id="4" name="Text Placeholder 3"/>
          <p:cNvSpPr>
            <a:spLocks noGrp="1"/>
          </p:cNvSpPr>
          <p:nvPr>
            <p:ph type="body" sz="half" idx="2"/>
          </p:nvPr>
        </p:nvSpPr>
        <p:spPr>
          <a:xfrm>
            <a:off x="152400" y="914400"/>
            <a:ext cx="1905000" cy="5715000"/>
          </a:xfrm>
          <a:ln>
            <a:miter lim="800000"/>
            <a:headEnd/>
            <a:tailEnd/>
          </a:ln>
        </p:spPr>
        <p:style>
          <a:lnRef idx="0">
            <a:schemeClr val="dk1"/>
          </a:lnRef>
          <a:fillRef idx="3">
            <a:schemeClr val="dk1"/>
          </a:fillRef>
          <a:effectRef idx="3">
            <a:schemeClr val="dk1"/>
          </a:effectRef>
          <a:fontRef idx="minor">
            <a:schemeClr val="lt1"/>
          </a:fontRef>
        </p:style>
        <p:txBody>
          <a:bodyPr/>
          <a:lstStyle/>
          <a:p>
            <a:pPr algn="just">
              <a:defRPr/>
            </a:pPr>
            <a:r>
              <a:rPr lang="en-US" sz="1700" dirty="0" smtClean="0"/>
              <a:t>Yes this is the beginning of our dream… a webpage without a single line of HTML!</a:t>
            </a:r>
          </a:p>
          <a:p>
            <a:pPr algn="just">
              <a:defRPr/>
            </a:pPr>
            <a:endParaRPr lang="en-US" sz="1700" dirty="0" smtClean="0"/>
          </a:p>
          <a:p>
            <a:pPr algn="just">
              <a:defRPr/>
            </a:pPr>
            <a:r>
              <a:rPr lang="en-US" sz="1700" dirty="0" smtClean="0"/>
              <a:t>College authorities also appreciated this effort and included the news of introduction of Vidyasagar College Library Blog in its Annual Report 2011.</a:t>
            </a:r>
          </a:p>
          <a:p>
            <a:pPr algn="just">
              <a:defRPr/>
            </a:pPr>
            <a:endParaRPr lang="en-US" sz="1700" dirty="0" smtClean="0"/>
          </a:p>
          <a:p>
            <a:pPr algn="just">
              <a:defRPr/>
            </a:pPr>
            <a:r>
              <a:rPr lang="en-US" sz="1700" dirty="0" smtClean="0"/>
              <a:t>Site  administrator is the LIBRARIAN. This is the thing which may regain Librarians’ status.</a:t>
            </a:r>
            <a:endParaRPr lang="en-IN" sz="1700" dirty="0"/>
          </a:p>
        </p:txBody>
      </p:sp>
      <p:pic>
        <p:nvPicPr>
          <p:cNvPr id="20487" name="Picture 5" descr="Snap_2011.10.30_00h04m16s_026_.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6934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62400" y="1981200"/>
            <a:ext cx="3200400" cy="36988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US" dirty="0"/>
              <a:t>http://vclibrary.wordpress.com</a:t>
            </a:r>
            <a:endParaRPr lang="en-IN" dirty="0"/>
          </a:p>
        </p:txBody>
      </p:sp>
      <p:sp>
        <p:nvSpPr>
          <p:cNvPr id="5" name="Slide Number Placeholder 4"/>
          <p:cNvSpPr>
            <a:spLocks noGrp="1"/>
          </p:cNvSpPr>
          <p:nvPr>
            <p:ph type="sldNum" sz="quarter" idx="12"/>
          </p:nvPr>
        </p:nvSpPr>
        <p:spPr/>
        <p:txBody>
          <a:bodyPr/>
          <a:lstStyle/>
          <a:p>
            <a:pPr>
              <a:defRPr/>
            </a:pPr>
            <a:fld id="{9939AF9E-EBC7-488C-A4B6-4CABE5D2BB9D}" type="slidenum">
              <a:rPr lang="fr-FR" smtClean="0"/>
              <a:pPr>
                <a:defRPr/>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8950"/>
          </a:xfrm>
          <a:ln>
            <a:miter lim="800000"/>
            <a:headEnd/>
            <a:tailEnd/>
          </a:ln>
        </p:spPr>
        <p:style>
          <a:lnRef idx="0">
            <a:scrgbClr r="0" g="0" b="0"/>
          </a:lnRef>
          <a:fillRef idx="1002">
            <a:schemeClr val="dk2"/>
          </a:fillRef>
          <a:effectRef idx="0">
            <a:scrgbClr r="0" g="0" b="0"/>
          </a:effectRef>
          <a:fontRef idx="major"/>
        </p:style>
        <p:txBody>
          <a:bodyPr/>
          <a:lstStyle/>
          <a:p>
            <a:pPr algn="ctr">
              <a:defRPr/>
            </a:pPr>
            <a:r>
              <a:rPr lang="en-US" dirty="0" smtClean="0"/>
              <a:t>Our Blog: Some features- 1</a:t>
            </a:r>
            <a:endParaRPr lang="en-IN" dirty="0"/>
          </a:p>
        </p:txBody>
      </p:sp>
      <p:pic>
        <p:nvPicPr>
          <p:cNvPr id="21509" name="Picture 5" descr="Snap_2011.10.29_23h58m51s_017_.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25050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Snap_2011.10.30_00h00m19s_020_.png"/>
          <p:cNvPicPr>
            <a:picLocks noChangeAspect="1"/>
          </p:cNvPicPr>
          <p:nvPr/>
        </p:nvPicPr>
        <p:blipFill>
          <a:blip r:embed="rId4">
            <a:extLst>
              <a:ext uri="{28A0092B-C50C-407E-A947-70E740481C1C}">
                <a14:useLocalDpi xmlns:a14="http://schemas.microsoft.com/office/drawing/2010/main" val="0"/>
              </a:ext>
            </a:extLst>
          </a:blip>
          <a:srcRect t="1430" b="1430"/>
          <a:stretch>
            <a:fillRect/>
          </a:stretch>
        </p:blipFill>
        <p:spPr bwMode="auto">
          <a:xfrm>
            <a:off x="2667000" y="838200"/>
            <a:ext cx="315436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Snap_2011.10.30_00h03m37s_024_.png"/>
          <p:cNvPicPr>
            <a:picLocks noChangeAspect="1"/>
          </p:cNvPicPr>
          <p:nvPr/>
        </p:nvPicPr>
        <p:blipFill>
          <a:blip r:embed="rId5">
            <a:extLst>
              <a:ext uri="{28A0092B-C50C-407E-A947-70E740481C1C}">
                <a14:useLocalDpi xmlns:a14="http://schemas.microsoft.com/office/drawing/2010/main" val="0"/>
              </a:ext>
            </a:extLst>
          </a:blip>
          <a:srcRect r="1820"/>
          <a:stretch>
            <a:fillRect/>
          </a:stretch>
        </p:blipFill>
        <p:spPr bwMode="auto">
          <a:xfrm>
            <a:off x="5648325" y="838200"/>
            <a:ext cx="34956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Snap_2011.10.30_00h01m47s_022_.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956050"/>
            <a:ext cx="34290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nut 9"/>
          <p:cNvSpPr/>
          <p:nvPr/>
        </p:nvSpPr>
        <p:spPr>
          <a:xfrm>
            <a:off x="5029200" y="34290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1" name="Donut 10"/>
          <p:cNvSpPr/>
          <p:nvPr/>
        </p:nvSpPr>
        <p:spPr>
          <a:xfrm>
            <a:off x="5029200" y="44196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2" name="Donut 11"/>
          <p:cNvSpPr/>
          <p:nvPr/>
        </p:nvSpPr>
        <p:spPr>
          <a:xfrm>
            <a:off x="5638800" y="12192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3" name="Donut 12"/>
          <p:cNvSpPr/>
          <p:nvPr/>
        </p:nvSpPr>
        <p:spPr>
          <a:xfrm>
            <a:off x="457200" y="12192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4" name="Donut 13"/>
          <p:cNvSpPr/>
          <p:nvPr/>
        </p:nvSpPr>
        <p:spPr>
          <a:xfrm>
            <a:off x="6400800" y="56388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5" name="Donut 14"/>
          <p:cNvSpPr/>
          <p:nvPr/>
        </p:nvSpPr>
        <p:spPr>
          <a:xfrm>
            <a:off x="5029200" y="13716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6" name="Donut 15"/>
          <p:cNvSpPr/>
          <p:nvPr/>
        </p:nvSpPr>
        <p:spPr>
          <a:xfrm>
            <a:off x="2362200" y="18288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3" name="Slide Number Placeholder 2"/>
          <p:cNvSpPr>
            <a:spLocks noGrp="1"/>
          </p:cNvSpPr>
          <p:nvPr>
            <p:ph type="sldNum" sz="quarter" idx="12"/>
          </p:nvPr>
        </p:nvSpPr>
        <p:spPr/>
        <p:txBody>
          <a:bodyPr/>
          <a:lstStyle/>
          <a:p>
            <a:pPr>
              <a:defRPr/>
            </a:pPr>
            <a:fld id="{9939AF9E-EBC7-488C-A4B6-4CABE5D2BB9D}" type="slidenum">
              <a:rPr lang="fr-FR" smtClean="0"/>
              <a:pPr>
                <a:defRPr/>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2530" name="Picture 6" descr="Snap_2011.10.30_00h05m01s_027_.png"/>
          <p:cNvPicPr>
            <a:picLocks noChangeAspect="1"/>
          </p:cNvPicPr>
          <p:nvPr/>
        </p:nvPicPr>
        <p:blipFill>
          <a:blip r:embed="rId3">
            <a:extLst>
              <a:ext uri="{28A0092B-C50C-407E-A947-70E740481C1C}">
                <a14:useLocalDpi xmlns:a14="http://schemas.microsoft.com/office/drawing/2010/main" val="0"/>
              </a:ext>
            </a:extLst>
          </a:blip>
          <a:srcRect l="3423" t="3319" r="34773" b="36122"/>
          <a:stretch>
            <a:fillRect/>
          </a:stretch>
        </p:blipFill>
        <p:spPr bwMode="auto">
          <a:xfrm>
            <a:off x="3810000" y="3200400"/>
            <a:ext cx="5257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descr="Snap_2011.10.30_00h03m54s_025_.png"/>
          <p:cNvPicPr>
            <a:picLocks noChangeAspect="1"/>
          </p:cNvPicPr>
          <p:nvPr/>
        </p:nvPicPr>
        <p:blipFill>
          <a:blip r:embed="rId4">
            <a:extLst>
              <a:ext uri="{28A0092B-C50C-407E-A947-70E740481C1C}">
                <a14:useLocalDpi xmlns:a14="http://schemas.microsoft.com/office/drawing/2010/main" val="0"/>
              </a:ext>
            </a:extLst>
          </a:blip>
          <a:srcRect r="4825" b="5556"/>
          <a:stretch>
            <a:fillRect/>
          </a:stretch>
        </p:blipFill>
        <p:spPr bwMode="auto">
          <a:xfrm>
            <a:off x="6067425" y="609600"/>
            <a:ext cx="30765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0"/>
            <a:ext cx="9144000" cy="412750"/>
          </a:xfrm>
          <a:ln>
            <a:miter lim="800000"/>
            <a:headEnd/>
            <a:tailEnd/>
          </a:ln>
        </p:spPr>
        <p:style>
          <a:lnRef idx="0">
            <a:scrgbClr r="0" g="0" b="0"/>
          </a:lnRef>
          <a:fillRef idx="1002">
            <a:schemeClr val="dk1"/>
          </a:fillRef>
          <a:effectRef idx="0">
            <a:scrgbClr r="0" g="0" b="0"/>
          </a:effectRef>
          <a:fontRef idx="major"/>
        </p:style>
        <p:txBody>
          <a:bodyPr/>
          <a:lstStyle/>
          <a:p>
            <a:pPr algn="ctr">
              <a:defRPr/>
            </a:pPr>
            <a:r>
              <a:rPr lang="en-US" dirty="0" smtClean="0"/>
              <a:t>Our Blog: Some features- 2</a:t>
            </a:r>
            <a:endParaRPr lang="en-IN" dirty="0"/>
          </a:p>
        </p:txBody>
      </p:sp>
      <p:pic>
        <p:nvPicPr>
          <p:cNvPr id="22535" name="Picture 4" descr="Snap_2011.10.30_00h03m08s_023_.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61975"/>
            <a:ext cx="6297613"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939AF9E-EBC7-488C-A4B6-4CABE5D2BB9D}" type="slidenum">
              <a:rPr lang="fr-FR" smtClean="0"/>
              <a:pPr>
                <a:defRPr/>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81000" y="0"/>
            <a:ext cx="3581400" cy="868363"/>
          </a:xfrm>
        </p:spPr>
        <p:txBody>
          <a:bodyPr rtlCol="0">
            <a:normAutofit fontScale="90000"/>
          </a:bodyPr>
          <a:lstStyle/>
          <a:p>
            <a:pPr algn="l" fontAlgn="auto">
              <a:spcAft>
                <a:spcPts val="0"/>
              </a:spcAft>
              <a:defRPr/>
            </a:pPr>
            <a:r>
              <a:rPr lang="fr-CA" b="1" dirty="0" smtClean="0">
                <a:solidFill>
                  <a:srgbClr val="33CC33"/>
                </a:solidFill>
              </a:rPr>
              <a:t>Usage </a:t>
            </a:r>
            <a:r>
              <a:rPr lang="en-IN" i="1" dirty="0" smtClean="0">
                <a:solidFill>
                  <a:srgbClr val="33CC33"/>
                </a:solidFill>
              </a:rPr>
              <a:t>Statistics</a:t>
            </a:r>
            <a:endParaRPr lang="fr-FR" b="1" dirty="0" smtClean="0">
              <a:solidFill>
                <a:srgbClr val="33CC33"/>
              </a:solidFill>
            </a:endParaRPr>
          </a:p>
        </p:txBody>
      </p:sp>
      <p:pic>
        <p:nvPicPr>
          <p:cNvPr id="23555" name="Content Placeholder 3" descr="Snap_2011.10.20_23h42m16s_003_.png"/>
          <p:cNvPicPr>
            <a:picLocks noGrp="1" noChangeAspect="1"/>
          </p:cNvPicPr>
          <p:nvPr>
            <p:ph idx="1"/>
          </p:nvPr>
        </p:nvPicPr>
        <p:blipFill>
          <a:blip r:embed="rId3">
            <a:lum bright="-10000" contrast="-10000"/>
            <a:extLst>
              <a:ext uri="{28A0092B-C50C-407E-A947-70E740481C1C}">
                <a14:useLocalDpi xmlns:a14="http://schemas.microsoft.com/office/drawing/2010/main" val="0"/>
              </a:ext>
            </a:extLst>
          </a:blip>
          <a:srcRect/>
          <a:stretch>
            <a:fillRect/>
          </a:stretch>
        </p:blipFill>
        <p:spPr>
          <a:xfrm>
            <a:off x="152400" y="1143000"/>
            <a:ext cx="8839200" cy="5562600"/>
          </a:xfrm>
        </p:spPr>
      </p:pic>
      <p:sp>
        <p:nvSpPr>
          <p:cNvPr id="3" name="Slide Number Placeholder 2"/>
          <p:cNvSpPr>
            <a:spLocks noGrp="1"/>
          </p:cNvSpPr>
          <p:nvPr>
            <p:ph type="sldNum" sz="quarter" idx="12"/>
          </p:nvPr>
        </p:nvSpPr>
        <p:spPr/>
        <p:txBody>
          <a:bodyPr/>
          <a:lstStyle/>
          <a:p>
            <a:pPr>
              <a:defRPr/>
            </a:pPr>
            <a:fld id="{320D1F97-8BA1-4738-BF68-0733AD0310B2}" type="slidenum">
              <a:rPr lang="fr-FR" smtClean="0"/>
              <a:pPr>
                <a:defRPr/>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style>
          <a:lnRef idx="2">
            <a:schemeClr val="dk1">
              <a:shade val="50000"/>
            </a:schemeClr>
          </a:lnRef>
          <a:fillRef idx="1">
            <a:schemeClr val="dk1"/>
          </a:fillRef>
          <a:effectRef idx="0">
            <a:schemeClr val="dk1"/>
          </a:effectRef>
          <a:fontRef idx="minor">
            <a:schemeClr val="lt1"/>
          </a:fontRef>
        </p:style>
        <p:txBody>
          <a:bodyPr/>
          <a:lstStyle/>
          <a:p>
            <a:pPr>
              <a:defRPr/>
            </a:pPr>
            <a:r>
              <a:rPr lang="en-US" dirty="0" smtClean="0"/>
              <a:t>Top searches</a:t>
            </a:r>
            <a:endParaRPr lang="en-IN" dirty="0"/>
          </a:p>
        </p:txBody>
      </p:sp>
      <p:pic>
        <p:nvPicPr>
          <p:cNvPr id="24579" name="Content Placeholder 3" descr="Snap_2011.09.18_01h33m41s_032.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392238"/>
            <a:ext cx="6248400" cy="5465762"/>
          </a:xfrm>
        </p:spPr>
      </p:pic>
      <p:cxnSp>
        <p:nvCxnSpPr>
          <p:cNvPr id="6" name="Straight Connector 5"/>
          <p:cNvCxnSpPr/>
          <p:nvPr/>
        </p:nvCxnSpPr>
        <p:spPr>
          <a:xfrm>
            <a:off x="6019800" y="4724400"/>
            <a:ext cx="1219200"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76200" y="1752600"/>
            <a:ext cx="2895600" cy="1477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dirty="0"/>
              <a:t>According to our statistics, most frequent visitor is Dr. </a:t>
            </a:r>
            <a:r>
              <a:rPr lang="en-US" dirty="0" err="1"/>
              <a:t>Tapan</a:t>
            </a:r>
            <a:r>
              <a:rPr lang="en-US" dirty="0"/>
              <a:t> Kumar </a:t>
            </a:r>
            <a:r>
              <a:rPr lang="en-US" dirty="0" err="1"/>
              <a:t>Mishra</a:t>
            </a:r>
            <a:r>
              <a:rPr lang="en-US" dirty="0"/>
              <a:t>, Principal, </a:t>
            </a:r>
            <a:r>
              <a:rPr lang="en-US" dirty="0" err="1"/>
              <a:t>Vidyasagar</a:t>
            </a:r>
            <a:r>
              <a:rPr lang="en-US" dirty="0"/>
              <a:t> College.</a:t>
            </a:r>
            <a:endParaRPr lang="en-IN" dirty="0"/>
          </a:p>
        </p:txBody>
      </p:sp>
      <p:sp>
        <p:nvSpPr>
          <p:cNvPr id="9" name="TextBox 8"/>
          <p:cNvSpPr txBox="1"/>
          <p:nvPr/>
        </p:nvSpPr>
        <p:spPr>
          <a:xfrm>
            <a:off x="76200" y="4038600"/>
            <a:ext cx="2895600" cy="147796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dirty="0"/>
              <a:t>So, attracting people are not a very difficult job but more difficult thing is to retain all users for a long time.</a:t>
            </a:r>
            <a:endParaRPr lang="en-IN" dirty="0"/>
          </a:p>
        </p:txBody>
      </p:sp>
      <p:sp>
        <p:nvSpPr>
          <p:cNvPr id="3" name="Slide Number Placeholder 2"/>
          <p:cNvSpPr>
            <a:spLocks noGrp="1"/>
          </p:cNvSpPr>
          <p:nvPr>
            <p:ph type="sldNum" sz="quarter" idx="12"/>
          </p:nvPr>
        </p:nvSpPr>
        <p:spPr/>
        <p:txBody>
          <a:bodyPr/>
          <a:lstStyle/>
          <a:p>
            <a:pPr>
              <a:defRPr/>
            </a:pPr>
            <a:fld id="{320D1F97-8BA1-4738-BF68-0733AD0310B2}" type="slidenum">
              <a:rPr lang="fr-FR" smtClean="0"/>
              <a:pPr>
                <a:defRPr/>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Content Placeholder 3" descr="thank_you_banner-500.jpg"/>
          <p:cNvPicPr>
            <a:picLocks noGrp="1" noChangeAspect="1"/>
          </p:cNvPicPr>
          <p:nvPr>
            <p:ph idx="1"/>
          </p:nvPr>
        </p:nvPicPr>
        <p:blipFill>
          <a:blip r:embed="rId3">
            <a:lum contrast="20000"/>
            <a:extLst>
              <a:ext uri="{28A0092B-C50C-407E-A947-70E740481C1C}">
                <a14:useLocalDpi xmlns:a14="http://schemas.microsoft.com/office/drawing/2010/main" val="0"/>
              </a:ext>
            </a:extLst>
          </a:blip>
          <a:srcRect/>
          <a:stretch>
            <a:fillRect/>
          </a:stretch>
        </p:blipFill>
        <p:spPr>
          <a:xfrm>
            <a:off x="2895600" y="2667000"/>
            <a:ext cx="4851400" cy="3251200"/>
          </a:xfrm>
        </p:spPr>
      </p:pic>
      <p:sp>
        <p:nvSpPr>
          <p:cNvPr id="25603" name="TextBox 2"/>
          <p:cNvSpPr txBox="1">
            <a:spLocks noChangeArrowheads="1"/>
          </p:cNvSpPr>
          <p:nvPr/>
        </p:nvSpPr>
        <p:spPr bwMode="auto">
          <a:xfrm>
            <a:off x="0" y="3048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Now it's your turn and be an administrator of your library blog… just begin with an internet connection &amp; PC…. Good luck.</a:t>
            </a:r>
            <a:endParaRPr lang="en-IN" sz="1400"/>
          </a:p>
        </p:txBody>
      </p:sp>
      <p:sp>
        <p:nvSpPr>
          <p:cNvPr id="2" name="Slide Number Placeholder 1"/>
          <p:cNvSpPr>
            <a:spLocks noGrp="1"/>
          </p:cNvSpPr>
          <p:nvPr>
            <p:ph type="sldNum" sz="quarter" idx="12"/>
          </p:nvPr>
        </p:nvSpPr>
        <p:spPr/>
        <p:txBody>
          <a:bodyPr/>
          <a:lstStyle/>
          <a:p>
            <a:pPr>
              <a:defRPr/>
            </a:pPr>
            <a:fld id="{320D1F97-8BA1-4738-BF68-0733AD0310B2}" type="slidenum">
              <a:rPr lang="fr-FR" smtClean="0"/>
              <a:pPr>
                <a:defRPr/>
              </a:pPr>
              <a:t>26</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Picture 6" descr="amazon-kindle-2.jpg"/>
          <p:cNvPicPr>
            <a:picLocks noChangeAspect="1"/>
          </p:cNvPicPr>
          <p:nvPr/>
        </p:nvPicPr>
        <p:blipFill>
          <a:blip r:embed="rId4">
            <a:extLst>
              <a:ext uri="{28A0092B-C50C-407E-A947-70E740481C1C}">
                <a14:useLocalDpi xmlns:a14="http://schemas.microsoft.com/office/drawing/2010/main" val="0"/>
              </a:ext>
            </a:extLst>
          </a:blip>
          <a:srcRect t="10814" b="6689"/>
          <a:stretch>
            <a:fillRect/>
          </a:stretch>
        </p:blipFill>
        <p:spPr bwMode="auto">
          <a:xfrm>
            <a:off x="6248400" y="3886200"/>
            <a:ext cx="26289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0710b_AR_SCN1806_scns_2_tcm20-4551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124200"/>
            <a:ext cx="52847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a:xfrm>
            <a:off x="228600" y="0"/>
            <a:ext cx="3008313" cy="749300"/>
          </a:xfrm>
        </p:spPr>
        <p:txBody>
          <a:bodyPr/>
          <a:lstStyle/>
          <a:p>
            <a:r>
              <a:rPr lang="en-US" sz="3200" smtClean="0">
                <a:solidFill>
                  <a:srgbClr val="33CC33"/>
                </a:solidFill>
              </a:rPr>
              <a:t>Transformation</a:t>
            </a:r>
            <a:endParaRPr lang="en-IN" sz="3200" smtClean="0">
              <a:solidFill>
                <a:srgbClr val="33CC33"/>
              </a:solidFill>
            </a:endParaRPr>
          </a:p>
        </p:txBody>
      </p:sp>
      <p:pic>
        <p:nvPicPr>
          <p:cNvPr id="4101" name="Content Placeholder 4" descr="ipad1.jp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3817938" y="228600"/>
            <a:ext cx="5037137" cy="3581400"/>
          </a:xfrm>
        </p:spPr>
      </p:pic>
      <p:pic>
        <p:nvPicPr>
          <p:cNvPr id="4102" name="Picture 7" descr="ipad-sms-message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1875" y="914400"/>
            <a:ext cx="27781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8"/>
          <p:cNvSpPr txBox="1">
            <a:spLocks noChangeArrowheads="1"/>
          </p:cNvSpPr>
          <p:nvPr/>
        </p:nvSpPr>
        <p:spPr bwMode="auto">
          <a:xfrm rot="-5400000">
            <a:off x="533400" y="16764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ipad</a:t>
            </a:r>
            <a:endParaRPr lang="en-IN"/>
          </a:p>
        </p:txBody>
      </p:sp>
      <p:sp>
        <p:nvSpPr>
          <p:cNvPr id="4104" name="TextBox 9"/>
          <p:cNvSpPr txBox="1">
            <a:spLocks noChangeArrowheads="1"/>
          </p:cNvSpPr>
          <p:nvPr/>
        </p:nvSpPr>
        <p:spPr bwMode="auto">
          <a:xfrm rot="-5400000">
            <a:off x="5518944" y="4768056"/>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Kindle</a:t>
            </a:r>
            <a:endParaRPr lang="en-IN"/>
          </a:p>
        </p:txBody>
      </p:sp>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sz="3600" smtClean="0">
                <a:solidFill>
                  <a:srgbClr val="33CC33"/>
                </a:solidFill>
              </a:rPr>
              <a:t>21</a:t>
            </a:r>
            <a:r>
              <a:rPr lang="en-US" sz="3600" baseline="30000" smtClean="0">
                <a:solidFill>
                  <a:srgbClr val="33CC33"/>
                </a:solidFill>
              </a:rPr>
              <a:t>st</a:t>
            </a:r>
            <a:r>
              <a:rPr lang="en-US" sz="3600" smtClean="0">
                <a:solidFill>
                  <a:srgbClr val="33CC33"/>
                </a:solidFill>
              </a:rPr>
              <a:t> Century Library</a:t>
            </a:r>
            <a:endParaRPr lang="en-IN" sz="3600" smtClean="0"/>
          </a:p>
        </p:txBody>
      </p:sp>
      <p:sp>
        <p:nvSpPr>
          <p:cNvPr id="5123" name="Content Placeholder 2"/>
          <p:cNvSpPr>
            <a:spLocks noGrp="1"/>
          </p:cNvSpPr>
          <p:nvPr>
            <p:ph idx="1"/>
          </p:nvPr>
        </p:nvSpPr>
        <p:spPr>
          <a:xfrm>
            <a:off x="3276600" y="228600"/>
            <a:ext cx="5715000" cy="6400800"/>
          </a:xfrm>
        </p:spPr>
        <p:txBody>
          <a:bodyPr/>
          <a:lstStyle/>
          <a:p>
            <a:pPr algn="just">
              <a:buFont typeface="Arial" charset="0"/>
              <a:buNone/>
            </a:pPr>
            <a:r>
              <a:rPr lang="en-US" sz="2200" smtClean="0"/>
              <a:t>It is </a:t>
            </a:r>
            <a:r>
              <a:rPr lang="en-US" sz="2200" b="1" smtClean="0"/>
              <a:t>not only technology</a:t>
            </a:r>
            <a:r>
              <a:rPr lang="en-US" sz="2200" smtClean="0"/>
              <a:t> that has changed, but also the </a:t>
            </a:r>
            <a:r>
              <a:rPr lang="en-US" sz="2200" b="1" smtClean="0"/>
              <a:t>mindset &amp; information seeking pattern</a:t>
            </a:r>
            <a:r>
              <a:rPr lang="en-US" sz="2200" smtClean="0"/>
              <a:t> of the library users have changed a lot. Significant changes are as follows:</a:t>
            </a:r>
            <a:endParaRPr lang="en-IN" sz="2200" smtClean="0"/>
          </a:p>
          <a:p>
            <a:pPr algn="just"/>
            <a:r>
              <a:rPr lang="en-US" sz="2200" smtClean="0"/>
              <a:t>readers no longer concentrate on a single type of activity. They simultaneously concentrate in their evaluation tasks, social activities and entertainment. Work and social activities are highly interlinked. Technological innovations open up these possibilities and the user’s behavior are adapting to them</a:t>
            </a:r>
            <a:endParaRPr lang="en-IN" sz="2200" smtClean="0"/>
          </a:p>
          <a:p>
            <a:pPr algn="just"/>
            <a:r>
              <a:rPr lang="en-US" sz="2200" smtClean="0"/>
              <a:t>They prefer browser based searching, as they may able to use available information sources &amp; systems of their own. The Internet is being used for empirical research as well as for entertainment based activities</a:t>
            </a:r>
          </a:p>
          <a:p>
            <a:pPr algn="just"/>
            <a:r>
              <a:rPr lang="en-US" sz="2400" smtClean="0"/>
              <a:t>They believe in collaboration &amp; sharing</a:t>
            </a:r>
            <a:endParaRPr lang="en-IN" sz="2400" smtClean="0"/>
          </a:p>
          <a:p>
            <a:pPr algn="just"/>
            <a:endParaRPr lang="en-IN" sz="2200" smtClean="0"/>
          </a:p>
        </p:txBody>
      </p:sp>
      <p:sp>
        <p:nvSpPr>
          <p:cNvPr id="5" name="Text Placeholder 4"/>
          <p:cNvSpPr>
            <a:spLocks noGrp="1"/>
          </p:cNvSpPr>
          <p:nvPr>
            <p:ph type="body" sz="half" idx="2"/>
          </p:nvPr>
        </p:nvSpPr>
        <p:spPr>
          <a:xfrm>
            <a:off x="228600" y="2209800"/>
            <a:ext cx="2743200" cy="914400"/>
          </a:xfrm>
        </p:spPr>
        <p:txBody>
          <a:bodyPr/>
          <a:lstStyle/>
          <a:p>
            <a:pPr algn="ctr">
              <a:defRPr/>
            </a:pPr>
            <a:r>
              <a:rPr lang="en-US" sz="2400" dirty="0" smtClean="0">
                <a:solidFill>
                  <a:schemeClr val="accent2">
                    <a:lumMod val="50000"/>
                  </a:schemeClr>
                </a:solidFill>
              </a:rPr>
              <a:t>Changing nature of the user</a:t>
            </a:r>
            <a:endParaRPr lang="en-IN" sz="2400" dirty="0">
              <a:solidFill>
                <a:schemeClr val="accent2">
                  <a:lumMod val="50000"/>
                </a:schemeClr>
              </a:solidFill>
            </a:endParaRPr>
          </a:p>
        </p:txBody>
      </p:sp>
      <p:cxnSp>
        <p:nvCxnSpPr>
          <p:cNvPr id="7" name="Straight Connector 6"/>
          <p:cNvCxnSpPr/>
          <p:nvPr/>
        </p:nvCxnSpPr>
        <p:spPr>
          <a:xfrm rot="5400000">
            <a:off x="-228599" y="3429000"/>
            <a:ext cx="6858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76400"/>
            <a:ext cx="3200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127" name="Picture 7" descr="Snap_2011.10.30_01h15m26s_034_.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81475"/>
            <a:ext cx="3076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28600" y="152400"/>
            <a:ext cx="2743200" cy="1162050"/>
          </a:xfrm>
        </p:spPr>
        <p:txBody>
          <a:bodyPr/>
          <a:lstStyle/>
          <a:p>
            <a:pPr algn="ctr"/>
            <a:r>
              <a:rPr lang="en-US" sz="3200" smtClean="0">
                <a:solidFill>
                  <a:srgbClr val="33CC33"/>
                </a:solidFill>
              </a:rPr>
              <a:t>Multitasking &amp; relaxed user</a:t>
            </a:r>
            <a:endParaRPr lang="en-IN" sz="3200" smtClean="0">
              <a:solidFill>
                <a:srgbClr val="33CC33"/>
              </a:solidFill>
            </a:endParaRPr>
          </a:p>
        </p:txBody>
      </p:sp>
      <p:pic>
        <p:nvPicPr>
          <p:cNvPr id="6147" name="Picture 5" descr="ipad-art-wide-surry-hills-library-420x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56848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Content Placeholder 4" descr="PPS-Modern-Library3.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810000" y="228600"/>
            <a:ext cx="5111750" cy="3833813"/>
          </a:xfrm>
        </p:spPr>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5029200" y="152400"/>
            <a:ext cx="4114800" cy="946150"/>
          </a:xfrm>
        </p:spPr>
        <p:txBody>
          <a:bodyPr/>
          <a:lstStyle/>
          <a:p>
            <a:pPr algn="just"/>
            <a:r>
              <a:rPr lang="en-US" smtClean="0"/>
              <a:t>Changes are everywhere: User &amp; information service due to available technology… </a:t>
            </a:r>
            <a:endParaRPr lang="en-IN" smtClean="0"/>
          </a:p>
        </p:txBody>
      </p:sp>
      <p:pic>
        <p:nvPicPr>
          <p:cNvPr id="7171" name="Content Placeholder 4" descr="Snap_2011.10.30_01h18m36s_037_.png"/>
          <p:cNvPicPr>
            <a:picLocks noGrp="1" noChangeAspect="1"/>
          </p:cNvPicPr>
          <p:nvPr>
            <p:ph idx="1"/>
          </p:nvPr>
        </p:nvPicPr>
        <p:blipFill>
          <a:blip r:embed="rId4">
            <a:extLst>
              <a:ext uri="{28A0092B-C50C-407E-A947-70E740481C1C}">
                <a14:useLocalDpi xmlns:a14="http://schemas.microsoft.com/office/drawing/2010/main" val="0"/>
              </a:ext>
            </a:extLst>
          </a:blip>
          <a:srcRect l="5807" t="6458" r="4485" b="5727"/>
          <a:stretch>
            <a:fillRect/>
          </a:stretch>
        </p:blipFill>
        <p:spPr>
          <a:xfrm>
            <a:off x="76200" y="3505200"/>
            <a:ext cx="4724400" cy="3352800"/>
          </a:xfrm>
        </p:spPr>
      </p:pic>
      <p:pic>
        <p:nvPicPr>
          <p:cNvPr id="7172" name="Picture 5" descr="Snap_2011.10.30_01h18m50s_038_.png"/>
          <p:cNvPicPr>
            <a:picLocks noChangeAspect="1"/>
          </p:cNvPicPr>
          <p:nvPr/>
        </p:nvPicPr>
        <p:blipFill>
          <a:blip r:embed="rId5">
            <a:extLst>
              <a:ext uri="{28A0092B-C50C-407E-A947-70E740481C1C}">
                <a14:useLocalDpi xmlns:a14="http://schemas.microsoft.com/office/drawing/2010/main" val="0"/>
              </a:ext>
            </a:extLst>
          </a:blip>
          <a:srcRect l="4340" t="5405" r="4533" b="11723"/>
          <a:stretch>
            <a:fillRect/>
          </a:stretch>
        </p:blipFill>
        <p:spPr bwMode="auto">
          <a:xfrm>
            <a:off x="0" y="0"/>
            <a:ext cx="480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1stCentury.png"/>
          <p:cNvPicPr>
            <a:picLocks noChangeAspect="1"/>
          </p:cNvPicPr>
          <p:nvPr/>
        </p:nvPicPr>
        <p:blipFill>
          <a:blip r:embed="rId6"/>
          <a:stretch>
            <a:fillRect/>
          </a:stretch>
        </p:blipFill>
        <p:spPr>
          <a:xfrm>
            <a:off x="4876800" y="1905000"/>
            <a:ext cx="4267200" cy="33528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pic>
        <p:nvPicPr>
          <p:cNvPr id="8194" name="Picture 8" descr="images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5495925"/>
            <a:ext cx="3352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7" descr="Snap_2011.10.30_16h58m20s_039_.png"/>
          <p:cNvPicPr>
            <a:picLocks noChangeAspect="1"/>
          </p:cNvPicPr>
          <p:nvPr/>
        </p:nvPicPr>
        <p:blipFill>
          <a:blip r:embed="rId5">
            <a:extLst>
              <a:ext uri="{28A0092B-C50C-407E-A947-70E740481C1C}">
                <a14:useLocalDpi xmlns:a14="http://schemas.microsoft.com/office/drawing/2010/main" val="0"/>
              </a:ext>
            </a:extLst>
          </a:blip>
          <a:srcRect r="15306" b="11124"/>
          <a:stretch>
            <a:fillRect/>
          </a:stretch>
        </p:blipFill>
        <p:spPr bwMode="auto">
          <a:xfrm>
            <a:off x="0" y="3429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3"/>
          <p:cNvSpPr>
            <a:spLocks noGrp="1"/>
          </p:cNvSpPr>
          <p:nvPr>
            <p:ph type="title"/>
          </p:nvPr>
        </p:nvSpPr>
        <p:spPr>
          <a:xfrm>
            <a:off x="152400" y="228600"/>
            <a:ext cx="2590800" cy="2057400"/>
          </a:xfrm>
        </p:spPr>
        <p:txBody>
          <a:bodyPr/>
          <a:lstStyle/>
          <a:p>
            <a:r>
              <a:rPr lang="en-IN" sz="2200" smtClean="0">
                <a:solidFill>
                  <a:srgbClr val="33CC33"/>
                </a:solidFill>
              </a:rPr>
              <a:t>The existence of libraries themselves have been questioned... In this digital era</a:t>
            </a:r>
          </a:p>
        </p:txBody>
      </p:sp>
      <p:sp>
        <p:nvSpPr>
          <p:cNvPr id="8197" name="Content Placeholder 2"/>
          <p:cNvSpPr>
            <a:spLocks noGrp="1"/>
          </p:cNvSpPr>
          <p:nvPr>
            <p:ph idx="1"/>
          </p:nvPr>
        </p:nvSpPr>
        <p:spPr>
          <a:xfrm>
            <a:off x="3200400" y="273050"/>
            <a:ext cx="5715000" cy="6280150"/>
          </a:xfrm>
        </p:spPr>
        <p:txBody>
          <a:bodyPr/>
          <a:lstStyle/>
          <a:p>
            <a:pPr algn="just">
              <a:buFont typeface="Arial" charset="0"/>
              <a:buNone/>
            </a:pPr>
            <a:r>
              <a:rPr lang="en-US" sz="2400" smtClean="0"/>
              <a:t>Now a days, it is very common to find and resolve any questions with the help of search engines like Google, Yahoo, etc. However, after working with intuitive search tools the student or the researcher will </a:t>
            </a:r>
            <a:r>
              <a:rPr lang="en-US" sz="2400" b="1" smtClean="0"/>
              <a:t>become aware of their limits and </a:t>
            </a:r>
            <a:r>
              <a:rPr lang="en-US" sz="2400" b="1" u="sng" smtClean="0"/>
              <a:t>seek professional support</a:t>
            </a:r>
            <a:r>
              <a:rPr lang="en-US" sz="2400" smtClean="0"/>
              <a:t>.</a:t>
            </a:r>
          </a:p>
          <a:p>
            <a:pPr algn="just">
              <a:buFont typeface="Arial" charset="0"/>
              <a:buNone/>
            </a:pPr>
            <a:endParaRPr lang="en-US" sz="2400" smtClean="0">
              <a:solidFill>
                <a:srgbClr val="FF0000"/>
              </a:solidFill>
            </a:endParaRPr>
          </a:p>
          <a:p>
            <a:pPr algn="just">
              <a:buFont typeface="Arial" charset="0"/>
              <a:buNone/>
            </a:pPr>
            <a:r>
              <a:rPr lang="en-US" sz="2400" smtClean="0"/>
              <a:t>This point is very important in libraries point of view because if the users feel satisfied with the information provided from the reference desk, or through library portal then they may think to use it again. Otherwise, libraries would lose its relevance in this “Google Era”. </a:t>
            </a:r>
          </a:p>
          <a:p>
            <a:pPr algn="just"/>
            <a:endParaRPr lang="en-IN" sz="2400" smtClean="0"/>
          </a:p>
          <a:p>
            <a:pPr algn="just"/>
            <a:endParaRPr lang="en-IN" sz="2400" smtClean="0"/>
          </a:p>
          <a:p>
            <a:pPr algn="just"/>
            <a:endParaRPr lang="en-IN" sz="2400" smtClean="0"/>
          </a:p>
        </p:txBody>
      </p:sp>
      <p:sp>
        <p:nvSpPr>
          <p:cNvPr id="8198" name="Text Placeholder 4"/>
          <p:cNvSpPr>
            <a:spLocks noGrp="1"/>
          </p:cNvSpPr>
          <p:nvPr>
            <p:ph type="body" sz="half" idx="2"/>
          </p:nvPr>
        </p:nvSpPr>
        <p:spPr>
          <a:xfrm>
            <a:off x="381000" y="3733800"/>
            <a:ext cx="2209800" cy="1219200"/>
          </a:xfrm>
        </p:spPr>
        <p:txBody>
          <a:bodyPr/>
          <a:lstStyle/>
          <a:p>
            <a:r>
              <a:rPr lang="en-IN" sz="2400" b="1" smtClean="0"/>
              <a:t>Libraries can be relevant.......if they change.</a:t>
            </a:r>
          </a:p>
          <a:p>
            <a:endParaRPr lang="en-IN" smtClean="0"/>
          </a:p>
        </p:txBody>
      </p:sp>
      <p:cxnSp>
        <p:nvCxnSpPr>
          <p:cNvPr id="10" name="Straight Arrow Connector 9"/>
          <p:cNvCxnSpPr/>
          <p:nvPr/>
        </p:nvCxnSpPr>
        <p:spPr>
          <a:xfrm rot="5400000">
            <a:off x="5219701" y="3162300"/>
            <a:ext cx="533400" cy="317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flipH="1">
            <a:off x="2819400" y="1588"/>
            <a:ext cx="1588" cy="556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971800"/>
            <a:ext cx="2819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218" name="Picture 6" descr="article-page-main.jpg"/>
          <p:cNvPicPr>
            <a:picLocks noChangeAspect="1"/>
          </p:cNvPicPr>
          <p:nvPr/>
        </p:nvPicPr>
        <p:blipFill>
          <a:blip r:embed="rId4">
            <a:lum bright="20000"/>
            <a:extLst>
              <a:ext uri="{28A0092B-C50C-407E-A947-70E740481C1C}">
                <a14:useLocalDpi xmlns:a14="http://schemas.microsoft.com/office/drawing/2010/main" val="0"/>
              </a:ext>
            </a:extLst>
          </a:blip>
          <a:srcRect l="26666" t="13635" b="7272"/>
          <a:stretch>
            <a:fillRect/>
          </a:stretch>
        </p:blipFill>
        <p:spPr bwMode="auto">
          <a:xfrm>
            <a:off x="1104900" y="1905000"/>
            <a:ext cx="2095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3"/>
          <p:cNvSpPr>
            <a:spLocks noGrp="1"/>
          </p:cNvSpPr>
          <p:nvPr>
            <p:ph type="title"/>
          </p:nvPr>
        </p:nvSpPr>
        <p:spPr>
          <a:xfrm>
            <a:off x="152400" y="381000"/>
            <a:ext cx="3008313" cy="1162050"/>
          </a:xfrm>
        </p:spPr>
        <p:txBody>
          <a:bodyPr/>
          <a:lstStyle/>
          <a:p>
            <a:r>
              <a:rPr lang="en-US" sz="2800" smtClean="0">
                <a:solidFill>
                  <a:srgbClr val="33CC33"/>
                </a:solidFill>
              </a:rPr>
              <a:t>College library users’ survey </a:t>
            </a:r>
            <a:endParaRPr lang="en-IN" sz="2800" smtClean="0">
              <a:solidFill>
                <a:srgbClr val="33CC33"/>
              </a:solidFill>
            </a:endParaRPr>
          </a:p>
        </p:txBody>
      </p:sp>
      <p:sp>
        <p:nvSpPr>
          <p:cNvPr id="9220" name="Content Placeholder 4"/>
          <p:cNvSpPr>
            <a:spLocks noGrp="1"/>
          </p:cNvSpPr>
          <p:nvPr>
            <p:ph idx="1"/>
          </p:nvPr>
        </p:nvSpPr>
        <p:spPr>
          <a:xfrm>
            <a:off x="3575050" y="273050"/>
            <a:ext cx="5111750" cy="6203950"/>
          </a:xfrm>
        </p:spPr>
        <p:txBody>
          <a:bodyPr/>
          <a:lstStyle/>
          <a:p>
            <a:pPr algn="just"/>
            <a:r>
              <a:rPr lang="en-US" b="1" smtClean="0"/>
              <a:t>Reducing number of library user</a:t>
            </a:r>
            <a:r>
              <a:rPr lang="en-US" smtClean="0"/>
              <a:t> </a:t>
            </a:r>
          </a:p>
          <a:p>
            <a:pPr algn="just"/>
            <a:r>
              <a:rPr lang="en-US" b="1" u="sng" smtClean="0"/>
              <a:t>Non-use of valuable books</a:t>
            </a:r>
            <a:r>
              <a:rPr lang="en-US" smtClean="0"/>
              <a:t> (although books were purchased based on users’ suggestions) </a:t>
            </a:r>
          </a:p>
          <a:p>
            <a:pPr algn="just"/>
            <a:r>
              <a:rPr lang="en-US" smtClean="0"/>
              <a:t>Users are not interested to browse OPAC</a:t>
            </a:r>
          </a:p>
          <a:p>
            <a:pPr algn="just"/>
            <a:r>
              <a:rPr lang="en-US" smtClean="0"/>
              <a:t>Users are eager to </a:t>
            </a:r>
            <a:r>
              <a:rPr lang="en-US" b="1" smtClean="0"/>
              <a:t>access Facebook, Orkut and other mail services like Gmail, Y-mail, etc.</a:t>
            </a:r>
          </a:p>
          <a:p>
            <a:endParaRPr lang="en-IN" smtClean="0"/>
          </a:p>
        </p:txBody>
      </p:sp>
      <p:sp>
        <p:nvSpPr>
          <p:cNvPr id="9221" name="Text Placeholder 5"/>
          <p:cNvSpPr>
            <a:spLocks noGrp="1"/>
          </p:cNvSpPr>
          <p:nvPr>
            <p:ph type="body" sz="half" idx="2"/>
          </p:nvPr>
        </p:nvSpPr>
        <p:spPr>
          <a:xfrm>
            <a:off x="152400" y="3657600"/>
            <a:ext cx="3008313" cy="3048000"/>
          </a:xfrm>
        </p:spPr>
        <p:txBody>
          <a:bodyPr/>
          <a:lstStyle/>
          <a:p>
            <a:pPr algn="just"/>
            <a:r>
              <a:rPr lang="en-US" sz="2800" smtClean="0">
                <a:solidFill>
                  <a:srgbClr val="33CC33"/>
                </a:solidFill>
              </a:rPr>
              <a:t>Findings:</a:t>
            </a:r>
          </a:p>
          <a:p>
            <a:pPr algn="just"/>
            <a:r>
              <a:rPr lang="en-US" sz="2000" smtClean="0"/>
              <a:t>1. Users’ always expect </a:t>
            </a:r>
            <a:r>
              <a:rPr lang="en-US" sz="2000" b="1" smtClean="0"/>
              <a:t>readymade solutions</a:t>
            </a:r>
          </a:p>
          <a:p>
            <a:pPr algn="just"/>
            <a:r>
              <a:rPr lang="en-US" sz="2000" smtClean="0"/>
              <a:t>2. </a:t>
            </a:r>
            <a:r>
              <a:rPr lang="en-US" sz="2000" b="1" smtClean="0"/>
              <a:t>Libraries have to reach to its users </a:t>
            </a:r>
            <a:r>
              <a:rPr lang="en-US" sz="2000" smtClean="0"/>
              <a:t>and inform them about its new additions, services, readymade solutions, etc.</a:t>
            </a:r>
          </a:p>
        </p:txBody>
      </p:sp>
      <p:cxnSp>
        <p:nvCxnSpPr>
          <p:cNvPr id="8" name="Straight Connector 7"/>
          <p:cNvCxnSpPr/>
          <p:nvPr/>
        </p:nvCxnSpPr>
        <p:spPr>
          <a:xfrm rot="5400000">
            <a:off x="-230187" y="3425825"/>
            <a:ext cx="6856412"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905000"/>
            <a:ext cx="3200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838200"/>
            <a:ext cx="3008313" cy="869950"/>
          </a:xfrm>
        </p:spPr>
        <p:txBody>
          <a:bodyPr/>
          <a:lstStyle/>
          <a:p>
            <a:r>
              <a:rPr lang="en-US" sz="3200" smtClean="0">
                <a:solidFill>
                  <a:srgbClr val="33CC33"/>
                </a:solidFill>
              </a:rPr>
              <a:t>Possibilities</a:t>
            </a:r>
            <a:endParaRPr lang="en-IN" sz="3200" smtClean="0">
              <a:solidFill>
                <a:srgbClr val="33CC33"/>
              </a:solidFill>
            </a:endParaRPr>
          </a:p>
        </p:txBody>
      </p:sp>
      <p:cxnSp>
        <p:nvCxnSpPr>
          <p:cNvPr id="6" name="Straight Connector 5"/>
          <p:cNvCxnSpPr/>
          <p:nvPr/>
        </p:nvCxnSpPr>
        <p:spPr>
          <a:xfrm rot="5400000">
            <a:off x="-228599" y="3429000"/>
            <a:ext cx="6858000" cy="3175"/>
          </a:xfrm>
          <a:prstGeom prst="line">
            <a:avLst/>
          </a:prstGeom>
        </p:spPr>
        <p:style>
          <a:lnRef idx="1">
            <a:schemeClr val="accent1"/>
          </a:lnRef>
          <a:fillRef idx="0">
            <a:schemeClr val="accent1"/>
          </a:fillRef>
          <a:effectRef idx="0">
            <a:schemeClr val="accent1"/>
          </a:effectRef>
          <a:fontRef idx="minor">
            <a:schemeClr val="tx1"/>
          </a:fontRef>
        </p:style>
      </p:cxnSp>
      <p:pic>
        <p:nvPicPr>
          <p:cNvPr id="10244" name="Picture 12" descr="2836828090_d44f5278bd_z-300x195.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010025"/>
            <a:ext cx="2857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
          </p:nvPr>
        </p:nvSpPr>
        <p:spPr>
          <a:xfrm>
            <a:off x="3733800" y="273050"/>
            <a:ext cx="4953000" cy="6203950"/>
          </a:xfrm>
        </p:spPr>
        <p:style>
          <a:lnRef idx="2">
            <a:schemeClr val="accent2"/>
          </a:lnRef>
          <a:fillRef idx="1">
            <a:schemeClr val="lt1"/>
          </a:fillRef>
          <a:effectRef idx="0">
            <a:schemeClr val="accent2"/>
          </a:effectRef>
          <a:fontRef idx="minor">
            <a:schemeClr val="dk1"/>
          </a:fontRef>
        </p:style>
        <p:txBody>
          <a:bodyPr/>
          <a:lstStyle/>
          <a:p>
            <a:pPr algn="just">
              <a:defRPr/>
            </a:pPr>
            <a:r>
              <a:rPr lang="en-US" sz="3600" dirty="0" smtClean="0"/>
              <a:t>We have found that almost every renowned institutes of the world have its own blog. This Blogs are Web 2.0 compatible and allows interaction with its users. Moreover these Blogs are interlinked with </a:t>
            </a:r>
            <a:r>
              <a:rPr lang="en-US" sz="3600" dirty="0" err="1" smtClean="0"/>
              <a:t>Facebook</a:t>
            </a:r>
            <a:r>
              <a:rPr lang="en-US" sz="3600" dirty="0" smtClean="0"/>
              <a:t>, Twitter, </a:t>
            </a:r>
            <a:r>
              <a:rPr lang="en-US" sz="3600" dirty="0" err="1" smtClean="0"/>
              <a:t>Flickr</a:t>
            </a:r>
            <a:r>
              <a:rPr lang="en-US" sz="3600" dirty="0" smtClean="0"/>
              <a:t>, etc.</a:t>
            </a:r>
            <a:endParaRPr lang="en-IN" sz="3600" dirty="0"/>
          </a:p>
        </p:txBody>
      </p:sp>
      <p:sp>
        <p:nvSpPr>
          <p:cNvPr id="2" name="Slide Number Placeholder 1"/>
          <p:cNvSpPr>
            <a:spLocks noGrp="1"/>
          </p:cNvSpPr>
          <p:nvPr>
            <p:ph type="sldNum" sz="quarter" idx="12"/>
          </p:nvPr>
        </p:nvSpPr>
        <p:spPr/>
        <p:txBody>
          <a:bodyPr/>
          <a:lstStyle/>
          <a:p>
            <a:pPr>
              <a:defRPr/>
            </a:pPr>
            <a:fld id="{9939AF9E-EBC7-488C-A4B6-4CABE5D2BB9D}" type="slidenum">
              <a:rPr lang="fr-FR" smtClean="0"/>
              <a:pPr>
                <a:defRPr/>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_Academic library websi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_Academic library website- FINAL</Template>
  <TotalTime>15</TotalTime>
  <Words>1452</Words>
  <Application>Microsoft Office PowerPoint</Application>
  <PresentationFormat>On-screen Show (4:3)</PresentationFormat>
  <Paragraphs>164</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_Academic library website- FINAL</vt:lpstr>
      <vt:lpstr>Academic library website: A practical experience</vt:lpstr>
      <vt:lpstr>21st Century Library</vt:lpstr>
      <vt:lpstr>Transformation</vt:lpstr>
      <vt:lpstr>21st Century Library</vt:lpstr>
      <vt:lpstr>Multitasking &amp; relaxed user</vt:lpstr>
      <vt:lpstr>Changes are everywhere: User &amp; information service due to available technology… </vt:lpstr>
      <vt:lpstr>The existence of libraries themselves have been questioned... In this digital era</vt:lpstr>
      <vt:lpstr>College library users’ survey </vt:lpstr>
      <vt:lpstr>Possibilities</vt:lpstr>
      <vt:lpstr>Institutional webpage offering options for blogs, video, audio, slide shows…</vt:lpstr>
      <vt:lpstr>University of Cambridge: Library webpage </vt:lpstr>
      <vt:lpstr>Some examples: 1</vt:lpstr>
      <vt:lpstr>Some more examples: 2</vt:lpstr>
      <vt:lpstr>Examples: 3</vt:lpstr>
      <vt:lpstr>Indian scenario </vt:lpstr>
      <vt:lpstr>Identified problems</vt:lpstr>
      <vt:lpstr>Goals to be achieved</vt:lpstr>
      <vt:lpstr>PowerPoint Presentation</vt:lpstr>
      <vt:lpstr>Available options</vt:lpstr>
      <vt:lpstr>Struggle</vt:lpstr>
      <vt:lpstr>Success!</vt:lpstr>
      <vt:lpstr>Our Blog: Some features- 1</vt:lpstr>
      <vt:lpstr>Our Blog: Some features- 2</vt:lpstr>
      <vt:lpstr>Usage Statistics</vt:lpstr>
      <vt:lpstr>Top searches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library website: A practical experience</dc:title>
  <dc:creator>Raja</dc:creator>
  <cp:lastModifiedBy>Raja</cp:lastModifiedBy>
  <cp:revision>3</cp:revision>
  <dcterms:created xsi:type="dcterms:W3CDTF">2011-11-12T17:11:33Z</dcterms:created>
  <dcterms:modified xsi:type="dcterms:W3CDTF">2011-11-12T17:47:20Z</dcterms:modified>
</cp:coreProperties>
</file>